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328" r:id="rId2"/>
    <p:sldId id="383" r:id="rId3"/>
    <p:sldId id="360" r:id="rId4"/>
    <p:sldId id="334" r:id="rId5"/>
    <p:sldId id="409" r:id="rId6"/>
    <p:sldId id="405" r:id="rId7"/>
    <p:sldId id="411" r:id="rId8"/>
    <p:sldId id="406" r:id="rId9"/>
    <p:sldId id="407" r:id="rId10"/>
    <p:sldId id="412" r:id="rId11"/>
    <p:sldId id="413" r:id="rId12"/>
    <p:sldId id="401" r:id="rId13"/>
    <p:sldId id="408" r:id="rId14"/>
  </p:sldIdLst>
  <p:sldSz cx="9144000" cy="6858000" type="screen4x3"/>
  <p:notesSz cx="6858000" cy="9296400"/>
  <p:defaultTextStyle>
    <a:defPPr>
      <a:defRPr lang="en-US"/>
    </a:defPPr>
    <a:lvl1pPr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7BB"/>
    <a:srgbClr val="31A8FF"/>
    <a:srgbClr val="CE0026"/>
    <a:srgbClr val="5B8360"/>
    <a:srgbClr val="5F5F5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9" d="100"/>
          <a:sy n="109" d="100"/>
        </p:scale>
        <p:origin x="1674" y="10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138"/>
          </a:xfrm>
          <a:prstGeom prst="rect">
            <a:avLst/>
          </a:prstGeom>
        </p:spPr>
        <p:txBody>
          <a:bodyPr vert="horz" lIns="91440" tIns="45720" rIns="91440" bIns="45720" rtlCol="0"/>
          <a:lstStyle>
            <a:lvl1pPr algn="l" eaLnBrk="1" hangingPunct="1">
              <a:defRPr sz="1200">
                <a:latin typeface="Arial" charset="0"/>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65138"/>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vl1pPr>
          </a:lstStyle>
          <a:p>
            <a:fld id="{60F85A90-B718-4FFB-8E56-7302523522EF}" type="datetime1">
              <a:rPr lang="en-US" altLang="en-US"/>
              <a:pPr/>
              <a:t>7/28/2022</a:t>
            </a:fld>
            <a:endParaRPr lang="en-US" altLang="en-US"/>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416425"/>
            <a:ext cx="5486400" cy="4183063"/>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829675"/>
            <a:ext cx="2971800" cy="465138"/>
          </a:xfrm>
          <a:prstGeom prst="rect">
            <a:avLst/>
          </a:prstGeom>
        </p:spPr>
        <p:txBody>
          <a:bodyPr vert="horz" lIns="91440" tIns="45720" rIns="91440" bIns="45720" rtlCol="0" anchor="b"/>
          <a:lstStyle>
            <a:lvl1pPr algn="l" eaLnBrk="1" hangingPunct="1">
              <a:defRPr sz="1200">
                <a:latin typeface="Arial" charset="0"/>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829675"/>
            <a:ext cx="2971800" cy="465138"/>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fld id="{3B601E8A-9D25-47A4-947A-95BF94C3D111}" type="slidenum">
              <a:rPr lang="en-US" altLang="en-US"/>
              <a:pPr/>
              <a:t>‹#›</a:t>
            </a:fld>
            <a:endParaRPr lang="en-US" altLang="en-US"/>
          </a:p>
        </p:txBody>
      </p:sp>
    </p:spTree>
    <p:extLst>
      <p:ext uri="{BB962C8B-B14F-4D97-AF65-F5344CB8AC3E}">
        <p14:creationId xmlns:p14="http://schemas.microsoft.com/office/powerpoint/2010/main" val="100928755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S PGothic" charset="0"/>
      </a:defRPr>
    </a:lvl1pPr>
    <a:lvl2pPr marL="4572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S PGothic" charset="0"/>
      </a:defRPr>
    </a:lvl2pPr>
    <a:lvl3pPr marL="9144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S PGothic" charset="0"/>
      </a:defRPr>
    </a:lvl3pPr>
    <a:lvl4pPr marL="13716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S PGothic" charset="0"/>
      </a:defRPr>
    </a:lvl4pPr>
    <a:lvl5pPr marL="18288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S PGothic"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331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3BAEBA69-0A97-47BF-B872-BAF60C4E81C5}" type="slidenum">
              <a:rPr lang="en-US" altLang="en-US" sz="1200"/>
              <a:pPr/>
              <a:t>1</a:t>
            </a:fld>
            <a:endParaRPr lang="en-US" altLang="en-US" sz="1200"/>
          </a:p>
        </p:txBody>
      </p:sp>
    </p:spTree>
    <p:extLst>
      <p:ext uri="{BB962C8B-B14F-4D97-AF65-F5344CB8AC3E}">
        <p14:creationId xmlns:p14="http://schemas.microsoft.com/office/powerpoint/2010/main" val="9202577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Has built relationships with other social service agencies and homeless shelters that refer people in need of transportation </a:t>
            </a:r>
          </a:p>
        </p:txBody>
      </p:sp>
      <p:sp>
        <p:nvSpPr>
          <p:cNvPr id="3072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28893FAA-72C3-4C96-B841-A84A6AB1B5C8}" type="slidenum">
              <a:rPr lang="en-US" altLang="en-US" sz="1200"/>
              <a:pPr/>
              <a:t>11</a:t>
            </a:fld>
            <a:endParaRPr lang="en-US" altLang="en-US" sz="1200"/>
          </a:p>
        </p:txBody>
      </p:sp>
    </p:spTree>
    <p:extLst>
      <p:ext uri="{BB962C8B-B14F-4D97-AF65-F5344CB8AC3E}">
        <p14:creationId xmlns:p14="http://schemas.microsoft.com/office/powerpoint/2010/main" val="40180439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3277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17A5DEFA-68D2-4382-8A76-3846DEEE6C2B}" type="slidenum">
              <a:rPr lang="en-US" altLang="en-US" sz="1200"/>
              <a:pPr/>
              <a:t>12</a:t>
            </a:fld>
            <a:endParaRPr lang="en-US" altLang="en-US" sz="1200"/>
          </a:p>
        </p:txBody>
      </p:sp>
    </p:spTree>
    <p:extLst>
      <p:ext uri="{BB962C8B-B14F-4D97-AF65-F5344CB8AC3E}">
        <p14:creationId xmlns:p14="http://schemas.microsoft.com/office/powerpoint/2010/main" val="3908591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608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3A3784B3-2518-42A2-8FB8-C9E70DD0C703}" type="slidenum">
              <a:rPr lang="en-US" altLang="en-US" sz="1200"/>
              <a:pPr/>
              <a:t>13</a:t>
            </a:fld>
            <a:endParaRPr lang="en-US" altLang="en-US" sz="1200"/>
          </a:p>
        </p:txBody>
      </p:sp>
    </p:spTree>
    <p:extLst>
      <p:ext uri="{BB962C8B-B14F-4D97-AF65-F5344CB8AC3E}">
        <p14:creationId xmlns:p14="http://schemas.microsoft.com/office/powerpoint/2010/main" val="13117544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buFontTx/>
              <a:buChar char="•"/>
            </a:pPr>
            <a:r>
              <a:rPr lang="en-US" altLang="en-US" b="1" smtClean="0">
                <a:solidFill>
                  <a:srgbClr val="FF0000"/>
                </a:solidFill>
              </a:rPr>
              <a:t>Access to resources, to choice</a:t>
            </a:r>
          </a:p>
          <a:p>
            <a:pPr>
              <a:buFontTx/>
              <a:buChar char="•"/>
            </a:pPr>
            <a:r>
              <a:rPr lang="en-US" altLang="en-US" b="1" smtClean="0">
                <a:solidFill>
                  <a:srgbClr val="FF0000"/>
                </a:solidFill>
              </a:rPr>
              <a:t>Extent of/distribution of public investments</a:t>
            </a:r>
          </a:p>
          <a:p>
            <a:pPr>
              <a:buFontTx/>
              <a:buChar char="•"/>
            </a:pPr>
            <a:r>
              <a:rPr lang="en-US" altLang="en-US" b="1" smtClean="0">
                <a:solidFill>
                  <a:srgbClr val="FF0000"/>
                </a:solidFill>
              </a:rPr>
              <a:t>Representation/identity</a:t>
            </a:r>
          </a:p>
          <a:p>
            <a:pPr>
              <a:buFontTx/>
              <a:buChar char="•"/>
            </a:pPr>
            <a:r>
              <a:rPr lang="en-US" altLang="en-US" b="1" smtClean="0">
                <a:solidFill>
                  <a:srgbClr val="FF0000"/>
                </a:solidFill>
              </a:rPr>
              <a:t>Social capital, access to government leaders</a:t>
            </a:r>
          </a:p>
          <a:p>
            <a:pPr>
              <a:buFontTx/>
              <a:buChar char="•"/>
            </a:pPr>
            <a:r>
              <a:rPr lang="en-US" altLang="en-US" b="1" smtClean="0">
                <a:solidFill>
                  <a:srgbClr val="FF0000"/>
                </a:solidFill>
              </a:rPr>
              <a:t>Role of advocacy organizations</a:t>
            </a:r>
          </a:p>
          <a:p>
            <a:endParaRPr lang="en-US" altLang="en-US" smtClean="0"/>
          </a:p>
        </p:txBody>
      </p:sp>
      <p:sp>
        <p:nvSpPr>
          <p:cNvPr id="4403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A2FD67C7-B895-4955-89D8-423B8023A704}" type="slidenum">
              <a:rPr lang="en-US" altLang="en-US" sz="1200"/>
              <a:pPr/>
              <a:t>2</a:t>
            </a:fld>
            <a:endParaRPr lang="en-US" altLang="en-US" sz="1200"/>
          </a:p>
        </p:txBody>
      </p:sp>
    </p:spTree>
    <p:extLst>
      <p:ext uri="{BB962C8B-B14F-4D97-AF65-F5344CB8AC3E}">
        <p14:creationId xmlns:p14="http://schemas.microsoft.com/office/powerpoint/2010/main" val="27958915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342900" indent="-342900">
              <a:buFontTx/>
              <a:buChar char="•"/>
            </a:pPr>
            <a:r>
              <a:rPr lang="en-US" altLang="en-US" smtClean="0"/>
              <a:t>Active since 2008</a:t>
            </a:r>
          </a:p>
          <a:p>
            <a:pPr marL="342900" indent="-342900">
              <a:buFontTx/>
              <a:buChar char="•"/>
            </a:pPr>
            <a:r>
              <a:rPr lang="en-US" altLang="en-US" smtClean="0"/>
              <a:t>Changes in leadership; NO formal leadership or Board of Directors</a:t>
            </a:r>
          </a:p>
          <a:p>
            <a:pPr marL="342900" indent="-342900">
              <a:buFontTx/>
              <a:buChar char="•"/>
            </a:pPr>
            <a:r>
              <a:rPr lang="en-US" altLang="en-US" smtClean="0"/>
              <a:t>Entirely volunteer run, very inforaml structure (sporadic meetings)</a:t>
            </a:r>
          </a:p>
          <a:p>
            <a:pPr marL="342900" indent="-342900">
              <a:buFontTx/>
              <a:buChar char="•"/>
            </a:pPr>
            <a:r>
              <a:rPr lang="en-US" altLang="en-US" smtClean="0"/>
              <a:t>Current director new to Newark in 2013</a:t>
            </a:r>
          </a:p>
          <a:p>
            <a:pPr marL="342900" indent="-342900">
              <a:buFontTx/>
              <a:buChar char="•"/>
            </a:pPr>
            <a:endParaRPr lang="en-US" altLang="en-US" smtClean="0"/>
          </a:p>
        </p:txBody>
      </p:sp>
      <p:sp>
        <p:nvSpPr>
          <p:cNvPr id="1741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1E9E546F-5ED3-49BA-A62A-9FE6DD93F13C}" type="slidenum">
              <a:rPr lang="en-US" altLang="en-US" sz="1200"/>
              <a:pPr/>
              <a:t>4</a:t>
            </a:fld>
            <a:endParaRPr lang="en-US" altLang="en-US" sz="1200"/>
          </a:p>
        </p:txBody>
      </p:sp>
    </p:spTree>
    <p:extLst>
      <p:ext uri="{BB962C8B-B14F-4D97-AF65-F5344CB8AC3E}">
        <p14:creationId xmlns:p14="http://schemas.microsoft.com/office/powerpoint/2010/main" val="41393673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342900" indent="-342900">
              <a:buFontTx/>
              <a:buChar char="•"/>
            </a:pPr>
            <a:r>
              <a:rPr lang="en-US" altLang="en-US" smtClean="0"/>
              <a:t>With the opening of a new bicycle shop in downtown Newark by two people who are active in BCBC and understand the organization, the group is hopeful that they might be able to “plug into the space” to use for bicycle maintenance classes.</a:t>
            </a:r>
          </a:p>
          <a:p>
            <a:pPr marL="342900" indent="-342900">
              <a:buFontTx/>
              <a:buChar char="•"/>
            </a:pPr>
            <a:endParaRPr lang="en-US" altLang="en-US" smtClean="0"/>
          </a:p>
        </p:txBody>
      </p:sp>
      <p:sp>
        <p:nvSpPr>
          <p:cNvPr id="1945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0D7C6F30-F45F-485E-9D3D-26F0AD74D2C5}" type="slidenum">
              <a:rPr lang="en-US" altLang="en-US" sz="1200"/>
              <a:pPr/>
              <a:t>5</a:t>
            </a:fld>
            <a:endParaRPr lang="en-US" altLang="en-US" sz="1200"/>
          </a:p>
        </p:txBody>
      </p:sp>
    </p:spTree>
    <p:extLst>
      <p:ext uri="{BB962C8B-B14F-4D97-AF65-F5344CB8AC3E}">
        <p14:creationId xmlns:p14="http://schemas.microsoft.com/office/powerpoint/2010/main" val="32051511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wrap="square" numCol="1" anchor="t" anchorCtr="0" compatLnSpc="1">
            <a:prstTxWarp prst="textNoShape">
              <a:avLst/>
            </a:prstTxWarp>
          </a:bodyPr>
          <a:lstStyle/>
          <a:p>
            <a:r>
              <a:rPr lang="en-US" altLang="en-US" b="1" smtClean="0"/>
              <a:t>MISSION</a:t>
            </a:r>
          </a:p>
          <a:p>
            <a:pPr>
              <a:buFontTx/>
              <a:buChar char="•"/>
            </a:pPr>
            <a:r>
              <a:rPr lang="en-US" altLang="en-US" smtClean="0"/>
              <a:t>To enhance and strengthen the mentality of girls and young women in the urban community through participation in recreational activities.</a:t>
            </a:r>
          </a:p>
          <a:p>
            <a:r>
              <a:rPr lang="en-US" altLang="en-US" b="1" smtClean="0"/>
              <a:t>OTHER PROGRAMS:</a:t>
            </a:r>
          </a:p>
          <a:p>
            <a:pPr>
              <a:buFontTx/>
              <a:buChar char="•"/>
            </a:pPr>
            <a:r>
              <a:rPr lang="en-US" altLang="en-US" smtClean="0"/>
              <a:t>Programs for middle school to college students to explore the social and political constructs associated with non-white girls and women participating in recreational activities in public</a:t>
            </a:r>
          </a:p>
          <a:p>
            <a:pPr>
              <a:buFontTx/>
              <a:buChar char="•"/>
            </a:pPr>
            <a:r>
              <a:rPr lang="en-US" altLang="en-US" smtClean="0"/>
              <a:t>Active social media presence</a:t>
            </a:r>
          </a:p>
          <a:p>
            <a:pPr>
              <a:buFontTx/>
              <a:buChar char="•"/>
            </a:pPr>
            <a:r>
              <a:rPr lang="en-US" altLang="en-US" smtClean="0"/>
              <a:t> “Learn How to Ride” every first and third Sunday in Military Park</a:t>
            </a:r>
          </a:p>
          <a:p>
            <a:endParaRPr lang="en-US" altLang="en-US" b="1" smtClean="0"/>
          </a:p>
          <a:p>
            <a:endParaRPr lang="en-US" altLang="en-US" smtClean="0"/>
          </a:p>
          <a:p>
            <a:endParaRPr lang="en-US" altLang="en-US" smtClean="0"/>
          </a:p>
        </p:txBody>
      </p:sp>
      <p:sp>
        <p:nvSpPr>
          <p:cNvPr id="4505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545D7012-0733-4CB3-AE5E-7320387F9542}" type="slidenum">
              <a:rPr lang="en-US" altLang="en-US" sz="1200"/>
              <a:pPr/>
              <a:t>6</a:t>
            </a:fld>
            <a:endParaRPr lang="en-US" altLang="en-US" sz="1200"/>
          </a:p>
        </p:txBody>
      </p:sp>
    </p:spTree>
    <p:extLst>
      <p:ext uri="{BB962C8B-B14F-4D97-AF65-F5344CB8AC3E}">
        <p14:creationId xmlns:p14="http://schemas.microsoft.com/office/powerpoint/2010/main" val="31512965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Trying to overcome barriers to bicycling due to personal safety, coolness, hygiene/messy hair</a:t>
            </a:r>
          </a:p>
          <a:p>
            <a:endParaRPr lang="en-US" altLang="en-US" smtClean="0"/>
          </a:p>
        </p:txBody>
      </p:sp>
      <p:sp>
        <p:nvSpPr>
          <p:cNvPr id="2253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922DD900-22F6-44AD-92C8-AE6BBCBD2A07}" type="slidenum">
              <a:rPr lang="en-US" altLang="en-US" sz="1200"/>
              <a:pPr/>
              <a:t>7</a:t>
            </a:fld>
            <a:endParaRPr lang="en-US" altLang="en-US" sz="1200"/>
          </a:p>
        </p:txBody>
      </p:sp>
    </p:spTree>
    <p:extLst>
      <p:ext uri="{BB962C8B-B14F-4D97-AF65-F5344CB8AC3E}">
        <p14:creationId xmlns:p14="http://schemas.microsoft.com/office/powerpoint/2010/main" val="31083533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buFontTx/>
              <a:buChar char="-"/>
            </a:pPr>
            <a:r>
              <a:rPr lang="en-US" altLang="en-US" smtClean="0"/>
              <a:t>Funded William Penn foundation</a:t>
            </a:r>
          </a:p>
          <a:p>
            <a:pPr marL="171450" indent="-171450">
              <a:buFontTx/>
              <a:buChar char="-"/>
            </a:pPr>
            <a:r>
              <a:rPr lang="en-US" altLang="en-US" smtClean="0"/>
              <a:t>This dollar may save your life </a:t>
            </a:r>
            <a:r>
              <a:rPr lang="mr-IN" altLang="en-US" smtClean="0">
                <a:latin typeface="Mangal" panose="02040503050203030202" pitchFamily="18" charset="0"/>
              </a:rPr>
              <a:t>–</a:t>
            </a:r>
            <a:r>
              <a:rPr lang="en-US" altLang="en-US" smtClean="0"/>
              <a:t> English/Spanish versions</a:t>
            </a:r>
          </a:p>
          <a:p>
            <a:pPr marL="171450" indent="-171450">
              <a:buFontTx/>
              <a:buChar char="-"/>
            </a:pPr>
            <a:r>
              <a:rPr lang="en-US" altLang="en-US" smtClean="0"/>
              <a:t>Intercept approach (but thus far no Spanish speakers handing out cards)</a:t>
            </a:r>
          </a:p>
          <a:p>
            <a:pPr marL="171450" indent="-171450">
              <a:buFontTx/>
              <a:buChar char="-"/>
            </a:pPr>
            <a:r>
              <a:rPr lang="en-US" altLang="en-US" smtClean="0"/>
              <a:t>Relatively cheap ($1,000)</a:t>
            </a:r>
          </a:p>
          <a:p>
            <a:pPr marL="171450" indent="-171450">
              <a:buFontTx/>
              <a:buChar char="-"/>
            </a:pPr>
            <a:r>
              <a:rPr lang="en-US" altLang="en-US" smtClean="0"/>
              <a:t>Dollar as an Icebreaker</a:t>
            </a:r>
          </a:p>
        </p:txBody>
      </p:sp>
      <p:sp>
        <p:nvSpPr>
          <p:cNvPr id="2457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7B10ECD1-ED05-4DF6-A60F-C511D9B8CAEC}" type="slidenum">
              <a:rPr lang="en-US" altLang="en-US" sz="1200"/>
              <a:pPr/>
              <a:t>8</a:t>
            </a:fld>
            <a:endParaRPr lang="en-US" altLang="en-US" sz="1200"/>
          </a:p>
        </p:txBody>
      </p:sp>
    </p:spTree>
    <p:extLst>
      <p:ext uri="{BB962C8B-B14F-4D97-AF65-F5344CB8AC3E}">
        <p14:creationId xmlns:p14="http://schemas.microsoft.com/office/powerpoint/2010/main" val="12258516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buFontTx/>
              <a:buChar char="-"/>
            </a:pPr>
            <a:r>
              <a:rPr lang="en-US" altLang="en-US" smtClean="0"/>
              <a:t>Started 2005, 501(c)(3) 2006</a:t>
            </a:r>
          </a:p>
          <a:p>
            <a:pPr marL="171450" indent="-171450">
              <a:buFontTx/>
              <a:buChar char="-"/>
            </a:pPr>
            <a:endParaRPr lang="en-US" altLang="en-US" smtClean="0"/>
          </a:p>
        </p:txBody>
      </p:sp>
      <p:sp>
        <p:nvSpPr>
          <p:cNvPr id="2662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BF5DC482-5645-4C1E-BDCE-12B1B19E2364}" type="slidenum">
              <a:rPr lang="en-US" altLang="en-US" sz="1200"/>
              <a:pPr/>
              <a:t>9</a:t>
            </a:fld>
            <a:endParaRPr lang="en-US" altLang="en-US" sz="1200"/>
          </a:p>
        </p:txBody>
      </p:sp>
    </p:spTree>
    <p:extLst>
      <p:ext uri="{BB962C8B-B14F-4D97-AF65-F5344CB8AC3E}">
        <p14:creationId xmlns:p14="http://schemas.microsoft.com/office/powerpoint/2010/main" val="8916175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buFontTx/>
              <a:buChar char="-"/>
            </a:pPr>
            <a:r>
              <a:rPr lang="en-US" altLang="en-US" smtClean="0"/>
              <a:t>Started 2005, 501(c)(3) 2006</a:t>
            </a:r>
          </a:p>
          <a:p>
            <a:pPr marL="171450" indent="-171450">
              <a:buFontTx/>
              <a:buChar char="-"/>
            </a:pPr>
            <a:r>
              <a:rPr lang="en-US" altLang="en-US" smtClean="0"/>
              <a:t>Full time, paid Executive Director and one other paid staff</a:t>
            </a:r>
          </a:p>
          <a:p>
            <a:pPr marL="171450" indent="-171450">
              <a:buFontTx/>
              <a:buChar char="-"/>
            </a:pPr>
            <a:r>
              <a:rPr lang="en-US" altLang="en-US" smtClean="0"/>
              <a:t>60 to 70 volunteers</a:t>
            </a:r>
          </a:p>
          <a:p>
            <a:pPr marL="171450" indent="-171450">
              <a:buFontTx/>
              <a:buChar char="-"/>
            </a:pPr>
            <a:r>
              <a:rPr lang="en-US" altLang="en-US" smtClean="0"/>
              <a:t>Free Bike program</a:t>
            </a:r>
          </a:p>
          <a:p>
            <a:pPr marL="171450" indent="-171450">
              <a:buFontTx/>
              <a:buChar char="-"/>
            </a:pPr>
            <a:endParaRPr lang="en-US" altLang="en-US" smtClean="0"/>
          </a:p>
        </p:txBody>
      </p:sp>
      <p:sp>
        <p:nvSpPr>
          <p:cNvPr id="2867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DFDB6F6B-7451-4CB5-8C37-2822BE07F503}" type="slidenum">
              <a:rPr lang="en-US" altLang="en-US" sz="1200"/>
              <a:pPr/>
              <a:t>10</a:t>
            </a:fld>
            <a:endParaRPr lang="en-US" altLang="en-US" sz="1200"/>
          </a:p>
        </p:txBody>
      </p:sp>
    </p:spTree>
    <p:extLst>
      <p:ext uri="{BB962C8B-B14F-4D97-AF65-F5344CB8AC3E}">
        <p14:creationId xmlns:p14="http://schemas.microsoft.com/office/powerpoint/2010/main" val="405976061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8" descr="PPT_intropage_print"/>
          <p:cNvPicPr>
            <a:picLocks noChangeAspect="1" noChangeArrowheads="1"/>
          </p:cNvPicPr>
          <p:nvPr/>
        </p:nvPicPr>
        <p:blipFill>
          <a:blip r:embed="rId2">
            <a:extLst>
              <a:ext uri="{28A0092B-C50C-407E-A947-70E740481C1C}">
                <a14:useLocalDpi xmlns:a14="http://schemas.microsoft.com/office/drawing/2010/main" val="0"/>
              </a:ext>
            </a:extLst>
          </a:blip>
          <a:srcRect b="12500"/>
          <a:stretch>
            <a:fillRect/>
          </a:stretch>
        </p:blipFill>
        <p:spPr bwMode="auto">
          <a:xfrm>
            <a:off x="0" y="0"/>
            <a:ext cx="9144000" cy="5487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8" name="Rectangle 2"/>
          <p:cNvSpPr>
            <a:spLocks noGrp="1" noChangeArrowheads="1"/>
          </p:cNvSpPr>
          <p:nvPr>
            <p:ph type="ctrTitle"/>
          </p:nvPr>
        </p:nvSpPr>
        <p:spPr>
          <a:xfrm>
            <a:off x="685800" y="2130425"/>
            <a:ext cx="7772400" cy="1470025"/>
          </a:xfrm>
          <a:prstGeom prst="rect">
            <a:avLst/>
          </a:prstGeom>
        </p:spPr>
        <p:txBody>
          <a:bodyPr/>
          <a:lstStyle>
            <a:lvl1pPr algn="ctr">
              <a:defRPr>
                <a:solidFill>
                  <a:schemeClr val="bg1"/>
                </a:solidFill>
              </a:defRPr>
            </a:lvl1pPr>
          </a:lstStyle>
          <a:p>
            <a:r>
              <a:rPr lang="en-US" smtClean="0"/>
              <a:t>Click to edit Master title style</a:t>
            </a:r>
            <a:endParaRPr lang="en-US"/>
          </a:p>
        </p:txBody>
      </p:sp>
      <p:sp>
        <p:nvSpPr>
          <p:cNvPr id="4099" name="Rectangle 3"/>
          <p:cNvSpPr>
            <a:spLocks noGrp="1" noChangeArrowheads="1"/>
          </p:cNvSpPr>
          <p:nvPr>
            <p:ph type="subTitle" idx="1"/>
          </p:nvPr>
        </p:nvSpPr>
        <p:spPr>
          <a:xfrm>
            <a:off x="1371600" y="3886200"/>
            <a:ext cx="6400800" cy="1752600"/>
          </a:xfrm>
        </p:spPr>
        <p:txBody>
          <a:bodyPr/>
          <a:lstStyle>
            <a:lvl1pPr marL="0" indent="0" algn="ctr">
              <a:buFontTx/>
              <a:buNone/>
              <a:defRPr>
                <a:solidFill>
                  <a:schemeClr val="bg1"/>
                </a:solidFill>
              </a:defRPr>
            </a:lvl1pPr>
          </a:lstStyle>
          <a:p>
            <a:r>
              <a:rPr lang="en-US" smtClean="0"/>
              <a:t>Click to edit Master subtitle style</a:t>
            </a:r>
            <a:endParaRPr lang="en-US"/>
          </a:p>
        </p:txBody>
      </p:sp>
    </p:spTree>
    <p:extLst>
      <p:ext uri="{BB962C8B-B14F-4D97-AF65-F5344CB8AC3E}">
        <p14:creationId xmlns:p14="http://schemas.microsoft.com/office/powerpoint/2010/main" val="14019294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0" y="31532"/>
            <a:ext cx="8229600" cy="808038"/>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a:xfrm>
            <a:off x="6553200" y="6245225"/>
            <a:ext cx="2133600" cy="476250"/>
          </a:xfrm>
          <a:prstGeom prst="rect">
            <a:avLst/>
          </a:prstGeom>
        </p:spPr>
        <p:txBody>
          <a:bodyPr vert="horz" wrap="square" lIns="91440" tIns="45720" rIns="91440" bIns="45720" numCol="1" anchor="t" anchorCtr="0" compatLnSpc="1">
            <a:prstTxWarp prst="textNoShape">
              <a:avLst/>
            </a:prstTxWarp>
          </a:bodyPr>
          <a:lstStyle>
            <a:lvl1pPr eaLnBrk="1" hangingPunct="1">
              <a:defRPr sz="1800"/>
            </a:lvl1pPr>
          </a:lstStyle>
          <a:p>
            <a:fld id="{FC9B8C4E-2D8D-481F-8881-981FFEEC43C6}" type="slidenum">
              <a:rPr lang="en-US" altLang="en-US"/>
              <a:pPr/>
              <a:t>‹#›</a:t>
            </a:fld>
            <a:endParaRPr lang="en-US" altLang="en-US"/>
          </a:p>
        </p:txBody>
      </p:sp>
    </p:spTree>
    <p:extLst>
      <p:ext uri="{BB962C8B-B14F-4D97-AF65-F5344CB8AC3E}">
        <p14:creationId xmlns:p14="http://schemas.microsoft.com/office/powerpoint/2010/main" val="23597941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448300"/>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609600"/>
            <a:ext cx="6019800" cy="54483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a:xfrm>
            <a:off x="6553200" y="6245225"/>
            <a:ext cx="2133600" cy="476250"/>
          </a:xfrm>
          <a:prstGeom prst="rect">
            <a:avLst/>
          </a:prstGeom>
        </p:spPr>
        <p:txBody>
          <a:bodyPr vert="horz" wrap="square" lIns="91440" tIns="45720" rIns="91440" bIns="45720" numCol="1" anchor="t" anchorCtr="0" compatLnSpc="1">
            <a:prstTxWarp prst="textNoShape">
              <a:avLst/>
            </a:prstTxWarp>
          </a:bodyPr>
          <a:lstStyle>
            <a:lvl1pPr eaLnBrk="1" hangingPunct="1">
              <a:defRPr sz="1800"/>
            </a:lvl1pPr>
          </a:lstStyle>
          <a:p>
            <a:fld id="{D33E93FA-3E2C-4A82-92D9-826040C3EE76}" type="slidenum">
              <a:rPr lang="en-US" altLang="en-US"/>
              <a:pPr/>
              <a:t>‹#›</a:t>
            </a:fld>
            <a:endParaRPr lang="en-US" altLang="en-US"/>
          </a:p>
        </p:txBody>
      </p:sp>
    </p:spTree>
    <p:extLst>
      <p:ext uri="{BB962C8B-B14F-4D97-AF65-F5344CB8AC3E}">
        <p14:creationId xmlns:p14="http://schemas.microsoft.com/office/powerpoint/2010/main" val="35446376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31532"/>
            <a:ext cx="8229600" cy="808038"/>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a:xfrm>
            <a:off x="6553200" y="6245225"/>
            <a:ext cx="2133600" cy="476250"/>
          </a:xfrm>
          <a:prstGeom prst="rect">
            <a:avLst/>
          </a:prstGeom>
        </p:spPr>
        <p:txBody>
          <a:bodyPr vert="horz" wrap="square" lIns="91440" tIns="45720" rIns="91440" bIns="45720" numCol="1" anchor="t" anchorCtr="0" compatLnSpc="1">
            <a:prstTxWarp prst="textNoShape">
              <a:avLst/>
            </a:prstTxWarp>
          </a:bodyPr>
          <a:lstStyle>
            <a:lvl1pPr eaLnBrk="1" hangingPunct="1">
              <a:defRPr sz="1800"/>
            </a:lvl1pPr>
          </a:lstStyle>
          <a:p>
            <a:fld id="{304D3A63-44A4-4456-B6BB-F89A8A922F9B}" type="slidenum">
              <a:rPr lang="en-US" altLang="en-US"/>
              <a:pPr/>
              <a:t>‹#›</a:t>
            </a:fld>
            <a:endParaRPr lang="en-US" altLang="en-US"/>
          </a:p>
        </p:txBody>
      </p:sp>
    </p:spTree>
    <p:extLst>
      <p:ext uri="{BB962C8B-B14F-4D97-AF65-F5344CB8AC3E}">
        <p14:creationId xmlns:p14="http://schemas.microsoft.com/office/powerpoint/2010/main" val="4758580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a:xfrm>
            <a:off x="6553200" y="6245225"/>
            <a:ext cx="2133600" cy="476250"/>
          </a:xfrm>
          <a:prstGeom prst="rect">
            <a:avLst/>
          </a:prstGeom>
        </p:spPr>
        <p:txBody>
          <a:bodyPr vert="horz" wrap="square" lIns="91440" tIns="45720" rIns="91440" bIns="45720" numCol="1" anchor="t" anchorCtr="0" compatLnSpc="1">
            <a:prstTxWarp prst="textNoShape">
              <a:avLst/>
            </a:prstTxWarp>
          </a:bodyPr>
          <a:lstStyle>
            <a:lvl1pPr eaLnBrk="1" hangingPunct="1">
              <a:defRPr sz="1800"/>
            </a:lvl1pPr>
          </a:lstStyle>
          <a:p>
            <a:fld id="{5B1DE004-8CA1-483F-90F4-47999FBE1342}" type="slidenum">
              <a:rPr lang="en-US" altLang="en-US"/>
              <a:pPr/>
              <a:t>‹#›</a:t>
            </a:fld>
            <a:endParaRPr lang="en-US" altLang="en-US"/>
          </a:p>
        </p:txBody>
      </p:sp>
    </p:spTree>
    <p:extLst>
      <p:ext uri="{BB962C8B-B14F-4D97-AF65-F5344CB8AC3E}">
        <p14:creationId xmlns:p14="http://schemas.microsoft.com/office/powerpoint/2010/main" val="25570453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0" y="31532"/>
            <a:ext cx="8229600" cy="808038"/>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24000"/>
            <a:ext cx="4038600" cy="4533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524000"/>
            <a:ext cx="4038600" cy="4533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a:xfrm>
            <a:off x="6553200" y="6245225"/>
            <a:ext cx="2133600" cy="476250"/>
          </a:xfrm>
          <a:prstGeom prst="rect">
            <a:avLst/>
          </a:prstGeom>
        </p:spPr>
        <p:txBody>
          <a:bodyPr vert="horz" wrap="square" lIns="91440" tIns="45720" rIns="91440" bIns="45720" numCol="1" anchor="t" anchorCtr="0" compatLnSpc="1">
            <a:prstTxWarp prst="textNoShape">
              <a:avLst/>
            </a:prstTxWarp>
          </a:bodyPr>
          <a:lstStyle>
            <a:lvl1pPr eaLnBrk="1" hangingPunct="1">
              <a:defRPr sz="1800"/>
            </a:lvl1pPr>
          </a:lstStyle>
          <a:p>
            <a:fld id="{53605552-3ABE-4315-A4CA-50B860655619}" type="slidenum">
              <a:rPr lang="en-US" altLang="en-US"/>
              <a:pPr/>
              <a:t>‹#›</a:t>
            </a:fld>
            <a:endParaRPr lang="en-US" altLang="en-US"/>
          </a:p>
        </p:txBody>
      </p:sp>
    </p:spTree>
    <p:extLst>
      <p:ext uri="{BB962C8B-B14F-4D97-AF65-F5344CB8AC3E}">
        <p14:creationId xmlns:p14="http://schemas.microsoft.com/office/powerpoint/2010/main" val="9547792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a:xfrm>
            <a:off x="6553200" y="6245225"/>
            <a:ext cx="2133600" cy="476250"/>
          </a:xfrm>
          <a:prstGeom prst="rect">
            <a:avLst/>
          </a:prstGeom>
        </p:spPr>
        <p:txBody>
          <a:bodyPr vert="horz" wrap="square" lIns="91440" tIns="45720" rIns="91440" bIns="45720" numCol="1" anchor="t" anchorCtr="0" compatLnSpc="1">
            <a:prstTxWarp prst="textNoShape">
              <a:avLst/>
            </a:prstTxWarp>
          </a:bodyPr>
          <a:lstStyle>
            <a:lvl1pPr eaLnBrk="1" hangingPunct="1">
              <a:defRPr sz="1800"/>
            </a:lvl1pPr>
          </a:lstStyle>
          <a:p>
            <a:fld id="{F89FBAD2-5CA5-4479-83B0-57E306B775C3}" type="slidenum">
              <a:rPr lang="en-US" altLang="en-US"/>
              <a:pPr/>
              <a:t>‹#›</a:t>
            </a:fld>
            <a:endParaRPr lang="en-US" altLang="en-US"/>
          </a:p>
        </p:txBody>
      </p:sp>
    </p:spTree>
    <p:extLst>
      <p:ext uri="{BB962C8B-B14F-4D97-AF65-F5344CB8AC3E}">
        <p14:creationId xmlns:p14="http://schemas.microsoft.com/office/powerpoint/2010/main" val="23637135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31532"/>
            <a:ext cx="8229600" cy="808038"/>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19176286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121015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a:xfrm>
            <a:off x="6553200" y="6245225"/>
            <a:ext cx="2133600" cy="476250"/>
          </a:xfrm>
          <a:prstGeom prst="rect">
            <a:avLst/>
          </a:prstGeom>
        </p:spPr>
        <p:txBody>
          <a:bodyPr vert="horz" wrap="square" lIns="91440" tIns="45720" rIns="91440" bIns="45720" numCol="1" anchor="t" anchorCtr="0" compatLnSpc="1">
            <a:prstTxWarp prst="textNoShape">
              <a:avLst/>
            </a:prstTxWarp>
          </a:bodyPr>
          <a:lstStyle>
            <a:lvl1pPr eaLnBrk="1" hangingPunct="1">
              <a:defRPr sz="1800"/>
            </a:lvl1pPr>
          </a:lstStyle>
          <a:p>
            <a:fld id="{91158807-00CF-4CB2-8311-7056EA4AD0FF}" type="slidenum">
              <a:rPr lang="en-US" altLang="en-US"/>
              <a:pPr/>
              <a:t>‹#›</a:t>
            </a:fld>
            <a:endParaRPr lang="en-US" altLang="en-US"/>
          </a:p>
        </p:txBody>
      </p:sp>
    </p:spTree>
    <p:extLst>
      <p:ext uri="{BB962C8B-B14F-4D97-AF65-F5344CB8AC3E}">
        <p14:creationId xmlns:p14="http://schemas.microsoft.com/office/powerpoint/2010/main" val="339939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a:xfrm>
            <a:off x="6553200" y="6245225"/>
            <a:ext cx="2133600" cy="476250"/>
          </a:xfrm>
          <a:prstGeom prst="rect">
            <a:avLst/>
          </a:prstGeom>
        </p:spPr>
        <p:txBody>
          <a:bodyPr vert="horz" wrap="square" lIns="91440" tIns="45720" rIns="91440" bIns="45720" numCol="1" anchor="t" anchorCtr="0" compatLnSpc="1">
            <a:prstTxWarp prst="textNoShape">
              <a:avLst/>
            </a:prstTxWarp>
          </a:bodyPr>
          <a:lstStyle>
            <a:lvl1pPr eaLnBrk="1" hangingPunct="1">
              <a:defRPr sz="1800"/>
            </a:lvl1pPr>
          </a:lstStyle>
          <a:p>
            <a:fld id="{1C82B69E-1BA2-4B6C-BDEF-2C589C07580A}" type="slidenum">
              <a:rPr lang="en-US" altLang="en-US"/>
              <a:pPr/>
              <a:t>‹#›</a:t>
            </a:fld>
            <a:endParaRPr lang="en-US" altLang="en-US"/>
          </a:p>
        </p:txBody>
      </p:sp>
    </p:spTree>
    <p:extLst>
      <p:ext uri="{BB962C8B-B14F-4D97-AF65-F5344CB8AC3E}">
        <p14:creationId xmlns:p14="http://schemas.microsoft.com/office/powerpoint/2010/main" val="8475199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457200" y="1524000"/>
            <a:ext cx="8229600" cy="453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7" name="TextBox 10"/>
          <p:cNvSpPr txBox="1">
            <a:spLocks noChangeArrowheads="1"/>
          </p:cNvSpPr>
          <p:nvPr userDrawn="1"/>
        </p:nvSpPr>
        <p:spPr bwMode="auto">
          <a:xfrm>
            <a:off x="0" y="0"/>
            <a:ext cx="9144000" cy="708025"/>
          </a:xfrm>
          <a:prstGeom prst="rect">
            <a:avLst/>
          </a:prstGeom>
          <a:solidFill>
            <a:srgbClr val="CE0026"/>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eaLnBrk="1" hangingPunct="1">
              <a:defRPr/>
            </a:pPr>
            <a:endParaRPr lang="en-US" sz="4000" smtClean="0"/>
          </a:p>
        </p:txBody>
      </p:sp>
    </p:spTree>
  </p:cSld>
  <p:clrMap bg1="lt1" tx1="dk1" bg2="lt2" tx2="dk2" accent1="accent1" accent2="accent2" accent3="accent3" accent4="accent4" accent5="accent5" accent6="accent6" hlink="hlink" folHlink="folHlink"/>
  <p:sldLayoutIdLst>
    <p:sldLayoutId id="2147484011" r:id="rId1"/>
    <p:sldLayoutId id="2147484012" r:id="rId2"/>
    <p:sldLayoutId id="2147484013" r:id="rId3"/>
    <p:sldLayoutId id="2147484014" r:id="rId4"/>
    <p:sldLayoutId id="2147484015" r:id="rId5"/>
    <p:sldLayoutId id="2147484009" r:id="rId6"/>
    <p:sldLayoutId id="2147484010" r:id="rId7"/>
    <p:sldLayoutId id="2147484016" r:id="rId8"/>
    <p:sldLayoutId id="2147484017" r:id="rId9"/>
    <p:sldLayoutId id="2147484018" r:id="rId10"/>
    <p:sldLayoutId id="2147484019" r:id="rId11"/>
  </p:sldLayoutIdLst>
  <p:timing>
    <p:tnLst>
      <p:par>
        <p:cTn id="1" dur="indefinite" restart="never" nodeType="tmRoot"/>
      </p:par>
    </p:tnLst>
  </p:timing>
  <p:txStyles>
    <p:titleStyle>
      <a:lvl1pPr algn="l" rtl="0" eaLnBrk="0" fontAlgn="base" hangingPunct="0">
        <a:spcBef>
          <a:spcPct val="0"/>
        </a:spcBef>
        <a:spcAft>
          <a:spcPct val="0"/>
        </a:spcAft>
        <a:defRPr sz="3000">
          <a:solidFill>
            <a:schemeClr val="tx2"/>
          </a:solidFill>
          <a:latin typeface="Arial Narrow" pitchFamily="34" charset="0"/>
          <a:ea typeface="MS PGothic" panose="020B0600070205080204" pitchFamily="34" charset="-128"/>
          <a:cs typeface="MS PGothic" charset="0"/>
        </a:defRPr>
      </a:lvl1pPr>
      <a:lvl2pPr algn="l" rtl="0" eaLnBrk="0" fontAlgn="base" hangingPunct="0">
        <a:spcBef>
          <a:spcPct val="0"/>
        </a:spcBef>
        <a:spcAft>
          <a:spcPct val="0"/>
        </a:spcAft>
        <a:defRPr sz="3000">
          <a:solidFill>
            <a:schemeClr val="tx2"/>
          </a:solidFill>
          <a:latin typeface="Arial Narrow" charset="0"/>
          <a:ea typeface="MS PGothic" panose="020B0600070205080204" pitchFamily="34" charset="-128"/>
          <a:cs typeface="MS PGothic" charset="0"/>
        </a:defRPr>
      </a:lvl2pPr>
      <a:lvl3pPr algn="l" rtl="0" eaLnBrk="0" fontAlgn="base" hangingPunct="0">
        <a:spcBef>
          <a:spcPct val="0"/>
        </a:spcBef>
        <a:spcAft>
          <a:spcPct val="0"/>
        </a:spcAft>
        <a:defRPr sz="3000">
          <a:solidFill>
            <a:schemeClr val="tx2"/>
          </a:solidFill>
          <a:latin typeface="Arial Narrow" charset="0"/>
          <a:ea typeface="MS PGothic" panose="020B0600070205080204" pitchFamily="34" charset="-128"/>
          <a:cs typeface="MS PGothic" charset="0"/>
        </a:defRPr>
      </a:lvl3pPr>
      <a:lvl4pPr algn="l" rtl="0" eaLnBrk="0" fontAlgn="base" hangingPunct="0">
        <a:spcBef>
          <a:spcPct val="0"/>
        </a:spcBef>
        <a:spcAft>
          <a:spcPct val="0"/>
        </a:spcAft>
        <a:defRPr sz="3000">
          <a:solidFill>
            <a:schemeClr val="tx2"/>
          </a:solidFill>
          <a:latin typeface="Arial Narrow" charset="0"/>
          <a:ea typeface="MS PGothic" panose="020B0600070205080204" pitchFamily="34" charset="-128"/>
          <a:cs typeface="MS PGothic" charset="0"/>
        </a:defRPr>
      </a:lvl4pPr>
      <a:lvl5pPr algn="l" rtl="0" eaLnBrk="0" fontAlgn="base" hangingPunct="0">
        <a:spcBef>
          <a:spcPct val="0"/>
        </a:spcBef>
        <a:spcAft>
          <a:spcPct val="0"/>
        </a:spcAft>
        <a:defRPr sz="3000">
          <a:solidFill>
            <a:schemeClr val="tx2"/>
          </a:solidFill>
          <a:latin typeface="Arial Narrow" charset="0"/>
          <a:ea typeface="MS PGothic" panose="020B0600070205080204" pitchFamily="34" charset="-128"/>
          <a:cs typeface="MS PGothic" charset="0"/>
        </a:defRPr>
      </a:lvl5pPr>
      <a:lvl6pPr marL="457200" algn="l" rtl="0" eaLnBrk="1" fontAlgn="base" hangingPunct="1">
        <a:spcBef>
          <a:spcPct val="0"/>
        </a:spcBef>
        <a:spcAft>
          <a:spcPct val="0"/>
        </a:spcAft>
        <a:defRPr sz="3000">
          <a:solidFill>
            <a:schemeClr val="tx2"/>
          </a:solidFill>
          <a:latin typeface="Verdana" pitchFamily="34" charset="0"/>
        </a:defRPr>
      </a:lvl6pPr>
      <a:lvl7pPr marL="914400" algn="l" rtl="0" eaLnBrk="1" fontAlgn="base" hangingPunct="1">
        <a:spcBef>
          <a:spcPct val="0"/>
        </a:spcBef>
        <a:spcAft>
          <a:spcPct val="0"/>
        </a:spcAft>
        <a:defRPr sz="3000">
          <a:solidFill>
            <a:schemeClr val="tx2"/>
          </a:solidFill>
          <a:latin typeface="Verdana" pitchFamily="34" charset="0"/>
        </a:defRPr>
      </a:lvl7pPr>
      <a:lvl8pPr marL="1371600" algn="l" rtl="0" eaLnBrk="1" fontAlgn="base" hangingPunct="1">
        <a:spcBef>
          <a:spcPct val="0"/>
        </a:spcBef>
        <a:spcAft>
          <a:spcPct val="0"/>
        </a:spcAft>
        <a:defRPr sz="3000">
          <a:solidFill>
            <a:schemeClr val="tx2"/>
          </a:solidFill>
          <a:latin typeface="Verdana" pitchFamily="34" charset="0"/>
        </a:defRPr>
      </a:lvl8pPr>
      <a:lvl9pPr marL="1828800" algn="l" rtl="0" eaLnBrk="1" fontAlgn="base" hangingPunct="1">
        <a:spcBef>
          <a:spcPct val="0"/>
        </a:spcBef>
        <a:spcAft>
          <a:spcPct val="0"/>
        </a:spcAft>
        <a:defRPr sz="3000">
          <a:solidFill>
            <a:schemeClr val="tx2"/>
          </a:solidFill>
          <a:latin typeface="Verdana" pitchFamily="34" charset="0"/>
        </a:defRPr>
      </a:lvl9pPr>
    </p:titleStyle>
    <p:bodyStyle>
      <a:lvl1pPr marL="342900" indent="-342900" algn="l" rtl="0" eaLnBrk="0" fontAlgn="base" hangingPunct="0">
        <a:spcBef>
          <a:spcPct val="20000"/>
        </a:spcBef>
        <a:spcAft>
          <a:spcPct val="0"/>
        </a:spcAft>
        <a:buChar char="•"/>
        <a:defRPr sz="2200">
          <a:solidFill>
            <a:schemeClr val="tx1"/>
          </a:solidFill>
          <a:latin typeface="Arial Narrow" pitchFamily="34" charset="0"/>
          <a:ea typeface="MS PGothic" panose="020B0600070205080204" pitchFamily="34" charset="-128"/>
          <a:cs typeface="MS PGothic" charset="0"/>
        </a:defRPr>
      </a:lvl1pPr>
      <a:lvl2pPr marL="742950" indent="-285750" algn="l" rtl="0" eaLnBrk="0" fontAlgn="base" hangingPunct="0">
        <a:spcBef>
          <a:spcPct val="20000"/>
        </a:spcBef>
        <a:spcAft>
          <a:spcPct val="0"/>
        </a:spcAft>
        <a:buChar char="–"/>
        <a:defRPr>
          <a:solidFill>
            <a:schemeClr val="tx1"/>
          </a:solidFill>
          <a:latin typeface="Arial Narrow" pitchFamily="34" charset="0"/>
          <a:ea typeface="MS PGothic" panose="020B0600070205080204" pitchFamily="34" charset="-128"/>
          <a:cs typeface="MS PGothic" charset="0"/>
        </a:defRPr>
      </a:lvl2pPr>
      <a:lvl3pPr marL="1143000" indent="-228600" algn="l" rtl="0" eaLnBrk="0" fontAlgn="base" hangingPunct="0">
        <a:spcBef>
          <a:spcPct val="20000"/>
        </a:spcBef>
        <a:spcAft>
          <a:spcPct val="0"/>
        </a:spcAft>
        <a:buChar char="•"/>
        <a:defRPr sz="1600">
          <a:solidFill>
            <a:schemeClr val="tx1"/>
          </a:solidFill>
          <a:latin typeface="Arial Narrow" pitchFamily="34" charset="0"/>
          <a:ea typeface="MS PGothic" panose="020B0600070205080204" pitchFamily="34" charset="-128"/>
          <a:cs typeface="MS PGothic" charset="0"/>
        </a:defRPr>
      </a:lvl3pPr>
      <a:lvl4pPr marL="1600200" indent="-228600" algn="l" rtl="0" eaLnBrk="0" fontAlgn="base" hangingPunct="0">
        <a:spcBef>
          <a:spcPct val="20000"/>
        </a:spcBef>
        <a:spcAft>
          <a:spcPct val="0"/>
        </a:spcAft>
        <a:buChar char="–"/>
        <a:defRPr sz="1400">
          <a:solidFill>
            <a:schemeClr val="tx1"/>
          </a:solidFill>
          <a:latin typeface="Arial Narrow" pitchFamily="34" charset="0"/>
          <a:ea typeface="MS PGothic" panose="020B0600070205080204" pitchFamily="34" charset="-128"/>
          <a:cs typeface="MS PGothic" charset="0"/>
        </a:defRPr>
      </a:lvl4pPr>
      <a:lvl5pPr marL="2057400" indent="-228600" algn="l" rtl="0" eaLnBrk="0" fontAlgn="base" hangingPunct="0">
        <a:spcBef>
          <a:spcPct val="20000"/>
        </a:spcBef>
        <a:spcAft>
          <a:spcPct val="0"/>
        </a:spcAft>
        <a:buChar char="»"/>
        <a:defRPr sz="1400">
          <a:solidFill>
            <a:schemeClr val="tx1"/>
          </a:solidFill>
          <a:latin typeface="Arial Narrow" pitchFamily="34" charset="0"/>
          <a:ea typeface="MS PGothic" panose="020B0600070205080204" pitchFamily="34" charset="-128"/>
          <a:cs typeface="MS PGothic" charset="0"/>
        </a:defRPr>
      </a:lvl5pPr>
      <a:lvl6pPr marL="2514600" indent="-228600" algn="l" rtl="0" eaLnBrk="1" fontAlgn="base" hangingPunct="1">
        <a:spcBef>
          <a:spcPct val="20000"/>
        </a:spcBef>
        <a:spcAft>
          <a:spcPct val="0"/>
        </a:spcAft>
        <a:buChar char="»"/>
        <a:defRPr sz="1400">
          <a:solidFill>
            <a:schemeClr val="tx1"/>
          </a:solidFill>
          <a:latin typeface="+mn-lt"/>
        </a:defRPr>
      </a:lvl6pPr>
      <a:lvl7pPr marL="2971800" indent="-228600" algn="l" rtl="0" eaLnBrk="1" fontAlgn="base" hangingPunct="1">
        <a:spcBef>
          <a:spcPct val="20000"/>
        </a:spcBef>
        <a:spcAft>
          <a:spcPct val="0"/>
        </a:spcAft>
        <a:buChar char="»"/>
        <a:defRPr sz="1400">
          <a:solidFill>
            <a:schemeClr val="tx1"/>
          </a:solidFill>
          <a:latin typeface="+mn-lt"/>
        </a:defRPr>
      </a:lvl7pPr>
      <a:lvl8pPr marL="3429000" indent="-228600" algn="l" rtl="0" eaLnBrk="1" fontAlgn="base" hangingPunct="1">
        <a:spcBef>
          <a:spcPct val="20000"/>
        </a:spcBef>
        <a:spcAft>
          <a:spcPct val="0"/>
        </a:spcAft>
        <a:buChar char="»"/>
        <a:defRPr sz="1400">
          <a:solidFill>
            <a:schemeClr val="tx1"/>
          </a:solidFill>
          <a:latin typeface="+mn-lt"/>
        </a:defRPr>
      </a:lvl8pPr>
      <a:lvl9pPr marL="3886200" indent="-228600" algn="l" rtl="0" eaLnBrk="1" fontAlgn="base" hangingPunct="1">
        <a:spcBef>
          <a:spcPct val="20000"/>
        </a:spcBef>
        <a:spcAft>
          <a:spcPct val="0"/>
        </a:spcAft>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ph type="ctrTitle"/>
          </p:nvPr>
        </p:nvSpPr>
        <p:spPr>
          <a:xfrm>
            <a:off x="157163" y="1476375"/>
            <a:ext cx="8778875" cy="2625725"/>
          </a:xfrm>
        </p:spPr>
        <p:txBody>
          <a:bodyPr vert="horz" wrap="square" lIns="91440" tIns="45720" rIns="91440" bIns="45720" numCol="1" anchor="t" anchorCtr="0" compatLnSpc="1">
            <a:prstTxWarp prst="textNoShape">
              <a:avLst/>
            </a:prstTxWarp>
          </a:bodyPr>
          <a:lstStyle/>
          <a:p>
            <a:pPr eaLnBrk="1" hangingPunct="1"/>
            <a:r>
              <a:rPr lang="en-US" altLang="en-US" sz="5400" smtClean="0">
                <a:latin typeface="Tahoma" panose="020B0604030504040204" pitchFamily="34" charset="0"/>
              </a:rPr>
              <a:t>Equity Matters!  Lessons learned from adult bicycling education case studies.</a:t>
            </a:r>
            <a:endParaRPr lang="en-US" altLang="en-US" sz="5400" smtClean="0"/>
          </a:p>
        </p:txBody>
      </p:sp>
      <p:sp>
        <p:nvSpPr>
          <p:cNvPr id="12290" name="Rectangle 3"/>
          <p:cNvSpPr>
            <a:spLocks noGrp="1" noChangeArrowheads="1"/>
          </p:cNvSpPr>
          <p:nvPr>
            <p:ph type="subTitle" idx="1"/>
          </p:nvPr>
        </p:nvSpPr>
        <p:spPr>
          <a:xfrm>
            <a:off x="898525" y="5032375"/>
            <a:ext cx="7369175" cy="1554163"/>
          </a:xfrm>
        </p:spPr>
        <p:txBody>
          <a:bodyPr/>
          <a:lstStyle/>
          <a:p>
            <a:pPr eaLnBrk="1" hangingPunct="1"/>
            <a:endParaRPr lang="en-US" altLang="en-US" sz="2000" smtClean="0"/>
          </a:p>
          <a:p>
            <a:pPr eaLnBrk="1" hangingPunct="1"/>
            <a:endParaRPr lang="en-US" altLang="en-US" sz="2000" smtClean="0"/>
          </a:p>
        </p:txBody>
      </p:sp>
      <p:pic>
        <p:nvPicPr>
          <p:cNvPr id="12291"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16538" y="5599113"/>
            <a:ext cx="3309937" cy="1058862"/>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p:cNvSpPr>
            <a:spLocks noGrp="1"/>
          </p:cNvSpPr>
          <p:nvPr>
            <p:ph type="title"/>
          </p:nvPr>
        </p:nvSpPr>
        <p:spPr bwMode="auto">
          <a:xfrm>
            <a:off x="0" y="31750"/>
            <a:ext cx="8229600" cy="8080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eaLnBrk="1" hangingPunct="1"/>
            <a:r>
              <a:rPr lang="en-US" altLang="en-US" b="1" smtClean="0">
                <a:solidFill>
                  <a:srgbClr val="FFFFFF"/>
                </a:solidFill>
              </a:rPr>
              <a:t>Urban Bike Project </a:t>
            </a:r>
            <a:r>
              <a:rPr lang="mr-IN" altLang="en-US" b="1" smtClean="0">
                <a:solidFill>
                  <a:srgbClr val="FFFFFF"/>
                </a:solidFill>
              </a:rPr>
              <a:t>–</a:t>
            </a:r>
            <a:r>
              <a:rPr lang="en-US" altLang="en-US" b="1" smtClean="0">
                <a:solidFill>
                  <a:srgbClr val="FFFFFF"/>
                </a:solidFill>
              </a:rPr>
              <a:t> Wilmington, DE</a:t>
            </a:r>
          </a:p>
        </p:txBody>
      </p:sp>
      <p:sp>
        <p:nvSpPr>
          <p:cNvPr id="12" name="Content Placeholder 3"/>
          <p:cNvSpPr>
            <a:spLocks noGrp="1"/>
          </p:cNvSpPr>
          <p:nvPr>
            <p:ph sz="half" idx="1"/>
          </p:nvPr>
        </p:nvSpPr>
        <p:spPr>
          <a:xfrm>
            <a:off x="0" y="6327775"/>
            <a:ext cx="9131300" cy="530225"/>
          </a:xfrm>
        </p:spPr>
        <p:txBody>
          <a:bodyPr/>
          <a:lstStyle/>
          <a:p>
            <a:pPr algn="ctr" eaLnBrk="1" hangingPunct="1">
              <a:buFontTx/>
              <a:buNone/>
            </a:pPr>
            <a:endParaRPr lang="en-US" altLang="en-US" sz="1800" smtClean="0">
              <a:solidFill>
                <a:srgbClr val="FF0000"/>
              </a:solidFill>
            </a:endParaRPr>
          </a:p>
        </p:txBody>
      </p:sp>
      <p:sp>
        <p:nvSpPr>
          <p:cNvPr id="27651" name="TextBox 1"/>
          <p:cNvSpPr txBox="1">
            <a:spLocks noChangeArrowheads="1"/>
          </p:cNvSpPr>
          <p:nvPr/>
        </p:nvSpPr>
        <p:spPr bwMode="auto">
          <a:xfrm>
            <a:off x="6634163" y="163513"/>
            <a:ext cx="25098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endParaRPr lang="en-US" altLang="en-US" sz="1800">
              <a:solidFill>
                <a:schemeClr val="bg1"/>
              </a:solidFill>
            </a:endParaRPr>
          </a:p>
        </p:txBody>
      </p:sp>
      <p:sp>
        <p:nvSpPr>
          <p:cNvPr id="27652" name="Rectangle 1"/>
          <p:cNvSpPr>
            <a:spLocks noChangeArrowheads="1"/>
          </p:cNvSpPr>
          <p:nvPr/>
        </p:nvSpPr>
        <p:spPr bwMode="auto">
          <a:xfrm>
            <a:off x="534988" y="1093788"/>
            <a:ext cx="8243887" cy="48942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marL="342900" indent="-342900">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buFont typeface="Arial" panose="020B0604020202020204" pitchFamily="34" charset="0"/>
              <a:buChar char="•"/>
            </a:pPr>
            <a:r>
              <a:rPr lang="en-US" altLang="en-US" b="1"/>
              <a:t>Community-driven:</a:t>
            </a:r>
            <a:r>
              <a:rPr lang="en-US" altLang="en-US"/>
              <a:t> Urban Bike Project strives to meet the needs of the community, as defined by the community and through partnerships. </a:t>
            </a:r>
          </a:p>
          <a:p>
            <a:endParaRPr lang="en-US" altLang="en-US" b="1"/>
          </a:p>
          <a:p>
            <a:pPr>
              <a:buFont typeface="Arial" panose="020B0604020202020204" pitchFamily="34" charset="0"/>
              <a:buChar char="•"/>
            </a:pPr>
            <a:r>
              <a:rPr lang="en-US" altLang="en-US" b="1"/>
              <a:t>Education:</a:t>
            </a:r>
            <a:r>
              <a:rPr lang="en-US" altLang="en-US"/>
              <a:t> Programs empower adults to make safer choices about bicycling as a means of transportation and recreation. Also expand access to bicycles.</a:t>
            </a:r>
          </a:p>
          <a:p>
            <a:endParaRPr lang="en-US" altLang="en-US" b="1"/>
          </a:p>
          <a:p>
            <a:pPr>
              <a:buFont typeface="Arial" panose="020B0604020202020204" pitchFamily="34" charset="0"/>
              <a:buChar char="•"/>
            </a:pPr>
            <a:r>
              <a:rPr lang="en-US" altLang="en-US" b="1"/>
              <a:t>Open access:</a:t>
            </a:r>
            <a:r>
              <a:rPr lang="en-US" altLang="en-US"/>
              <a:t> The open shop hours are available to anyone who is interested in purchasing (or bartering for) a low-cost bicycle, receiving help repairing a bicycle, or learning more about bicycling in the area. </a:t>
            </a:r>
          </a:p>
          <a:p>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7" presetClass="entr" presetSubtype="0" fill="hold" grpId="0" nodeType="clickEffect" nodePh="1">
                                  <p:stCondLst>
                                    <p:cond delay="0"/>
                                  </p:stCondLst>
                                  <p:endCondLst>
                                    <p:cond evt="begin" delay="0">
                                      <p:tn val="5"/>
                                    </p:cond>
                                  </p:end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fade">
                                      <p:cBhvr>
                                        <p:cTn id="7" dur="1000"/>
                                        <p:tgtEl>
                                          <p:spTgt spid="12">
                                            <p:txEl>
                                              <p:pRg st="0" end="0"/>
                                            </p:txEl>
                                          </p:spTgt>
                                        </p:tgtEl>
                                      </p:cBhvr>
                                    </p:animEffect>
                                    <p:anim calcmode="lin" valueType="num">
                                      <p:cBhvr>
                                        <p:cTn id="8"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12">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2">
                                            <p:txEl>
                                              <p:pRg st="0" end="0"/>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1"/>
          <p:cNvSpPr>
            <a:spLocks noGrp="1"/>
          </p:cNvSpPr>
          <p:nvPr>
            <p:ph type="title"/>
          </p:nvPr>
        </p:nvSpPr>
        <p:spPr bwMode="auto">
          <a:xfrm>
            <a:off x="0" y="31750"/>
            <a:ext cx="8229600" cy="8080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eaLnBrk="1" hangingPunct="1"/>
            <a:r>
              <a:rPr lang="en-US" altLang="en-US" b="1" smtClean="0">
                <a:solidFill>
                  <a:srgbClr val="FFFFFF"/>
                </a:solidFill>
              </a:rPr>
              <a:t>Urban Bike Project </a:t>
            </a:r>
            <a:r>
              <a:rPr lang="mr-IN" altLang="en-US" b="1" smtClean="0">
                <a:solidFill>
                  <a:srgbClr val="FFFFFF"/>
                </a:solidFill>
              </a:rPr>
              <a:t>–</a:t>
            </a:r>
            <a:r>
              <a:rPr lang="en-US" altLang="en-US" b="1" smtClean="0">
                <a:solidFill>
                  <a:srgbClr val="FFFFFF"/>
                </a:solidFill>
              </a:rPr>
              <a:t> Wilmington, DE</a:t>
            </a:r>
          </a:p>
        </p:txBody>
      </p:sp>
      <p:sp>
        <p:nvSpPr>
          <p:cNvPr id="29698" name="TextBox 1"/>
          <p:cNvSpPr txBox="1">
            <a:spLocks noChangeArrowheads="1"/>
          </p:cNvSpPr>
          <p:nvPr/>
        </p:nvSpPr>
        <p:spPr bwMode="auto">
          <a:xfrm>
            <a:off x="6634163" y="163513"/>
            <a:ext cx="25098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endParaRPr lang="en-US" altLang="en-US" sz="1800">
              <a:solidFill>
                <a:schemeClr val="bg1"/>
              </a:solidFill>
            </a:endParaRPr>
          </a:p>
        </p:txBody>
      </p:sp>
      <p:pic>
        <p:nvPicPr>
          <p:cNvPr id="29699" name="Picture 5" descr="Jim and James working in the sho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1100" y="1003300"/>
            <a:ext cx="6461125" cy="476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745" name="Group 11"/>
          <p:cNvGrpSpPr>
            <a:grpSpLocks/>
          </p:cNvGrpSpPr>
          <p:nvPr/>
        </p:nvGrpSpPr>
        <p:grpSpPr bwMode="auto">
          <a:xfrm>
            <a:off x="0" y="6496050"/>
            <a:ext cx="9144000" cy="369888"/>
            <a:chOff x="0" y="6496050"/>
            <a:chExt cx="9144000" cy="369888"/>
          </a:xfrm>
        </p:grpSpPr>
        <p:sp>
          <p:nvSpPr>
            <p:cNvPr id="31748" name="TextBox 7"/>
            <p:cNvSpPr txBox="1">
              <a:spLocks noChangeArrowheads="1"/>
            </p:cNvSpPr>
            <p:nvPr/>
          </p:nvSpPr>
          <p:spPr bwMode="auto">
            <a:xfrm>
              <a:off x="0" y="6496050"/>
              <a:ext cx="9144000" cy="369888"/>
            </a:xfrm>
            <a:prstGeom prst="rect">
              <a:avLst/>
            </a:prstGeom>
            <a:solidFill>
              <a:srgbClr val="CE0026"/>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endParaRPr lang="en-US" altLang="en-US" sz="1800"/>
            </a:p>
          </p:txBody>
        </p:sp>
        <p:sp>
          <p:nvSpPr>
            <p:cNvPr id="31749" name="TextBox 8"/>
            <p:cNvSpPr txBox="1">
              <a:spLocks noChangeArrowheads="1"/>
            </p:cNvSpPr>
            <p:nvPr/>
          </p:nvSpPr>
          <p:spPr bwMode="auto">
            <a:xfrm>
              <a:off x="22225" y="6527800"/>
              <a:ext cx="9121775"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en-US" altLang="en-US" sz="1400">
                  <a:solidFill>
                    <a:schemeClr val="bg1"/>
                  </a:solidFill>
                  <a:latin typeface="Calibri" panose="020F0502020204030204" pitchFamily="34" charset="0"/>
                </a:rPr>
                <a:t>Rutgers, The State University of New Jersey			    	www.policy.rutgers.edu</a:t>
              </a:r>
            </a:p>
          </p:txBody>
        </p:sp>
      </p:grpSp>
      <p:sp>
        <p:nvSpPr>
          <p:cNvPr id="11" name="Rectangle 10"/>
          <p:cNvSpPr>
            <a:spLocks noChangeArrowheads="1"/>
          </p:cNvSpPr>
          <p:nvPr/>
        </p:nvSpPr>
        <p:spPr bwMode="auto">
          <a:xfrm>
            <a:off x="0" y="0"/>
            <a:ext cx="9144000" cy="6858000"/>
          </a:xfrm>
          <a:prstGeom prst="rect">
            <a:avLst/>
          </a:prstGeom>
          <a:solidFill>
            <a:schemeClr val="tx1"/>
          </a:solidFill>
          <a:ln>
            <a:noFill/>
          </a:ln>
          <a:effectLst>
            <a:outerShdw blurRad="40000" dist="23000" dir="5400000" rotWithShape="0">
              <a:srgbClr val="808080">
                <a:alpha val="34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defRPr/>
            </a:pPr>
            <a:endParaRPr lang="en-US">
              <a:solidFill>
                <a:schemeClr val="lt1"/>
              </a:solidFill>
              <a:latin typeface="+mn-lt"/>
              <a:ea typeface="+mn-ea"/>
            </a:endParaRPr>
          </a:p>
        </p:txBody>
      </p:sp>
      <p:sp>
        <p:nvSpPr>
          <p:cNvPr id="31747" name="Title 1"/>
          <p:cNvSpPr>
            <a:spLocks noGrp="1"/>
          </p:cNvSpPr>
          <p:nvPr>
            <p:ph type="title"/>
          </p:nvPr>
        </p:nvSpPr>
        <p:spPr bwMode="auto">
          <a:xfrm>
            <a:off x="0" y="1270000"/>
            <a:ext cx="9144000" cy="26289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eaLnBrk="1" hangingPunct="1"/>
            <a:r>
              <a:rPr lang="en-US" altLang="en-US" sz="7200" b="1" smtClean="0">
                <a:solidFill>
                  <a:schemeClr val="bg1"/>
                </a:solidFill>
              </a:rPr>
              <a:t/>
            </a:r>
            <a:br>
              <a:rPr lang="en-US" altLang="en-US" sz="7200" b="1" smtClean="0">
                <a:solidFill>
                  <a:schemeClr val="bg1"/>
                </a:solidFill>
              </a:rPr>
            </a:br>
            <a:r>
              <a:rPr lang="en-US" altLang="en-US" sz="4000" b="1" smtClean="0">
                <a:solidFill>
                  <a:schemeClr val="bg1"/>
                </a:solidFill>
              </a:rPr>
              <a:t>Lessons Learned</a:t>
            </a:r>
            <a:endParaRPr lang="en-US" altLang="en-US" sz="4000" b="1" u="sng" smtClean="0">
              <a:solidFill>
                <a:srgbClr val="FF0000"/>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le 1"/>
          <p:cNvSpPr>
            <a:spLocks noGrp="1"/>
          </p:cNvSpPr>
          <p:nvPr>
            <p:ph type="title"/>
          </p:nvPr>
        </p:nvSpPr>
        <p:spPr bwMode="auto">
          <a:xfrm>
            <a:off x="495300" y="61913"/>
            <a:ext cx="8229600" cy="8080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eaLnBrk="1" hangingPunct="1"/>
            <a:r>
              <a:rPr lang="en-US" altLang="en-US" b="1" smtClean="0">
                <a:solidFill>
                  <a:srgbClr val="FFFFFF"/>
                </a:solidFill>
              </a:rPr>
              <a:t>Lessons Learned</a:t>
            </a:r>
          </a:p>
        </p:txBody>
      </p:sp>
      <p:sp>
        <p:nvSpPr>
          <p:cNvPr id="33794" name="TextBox 1"/>
          <p:cNvSpPr txBox="1">
            <a:spLocks noChangeArrowheads="1"/>
          </p:cNvSpPr>
          <p:nvPr/>
        </p:nvSpPr>
        <p:spPr bwMode="auto">
          <a:xfrm>
            <a:off x="6634163" y="163513"/>
            <a:ext cx="25098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endParaRPr lang="en-US" altLang="en-US" sz="1800">
              <a:solidFill>
                <a:schemeClr val="bg1"/>
              </a:solidFill>
            </a:endParaRPr>
          </a:p>
        </p:txBody>
      </p:sp>
      <p:sp>
        <p:nvSpPr>
          <p:cNvPr id="33795" name="Rectangle 1"/>
          <p:cNvSpPr>
            <a:spLocks noChangeArrowheads="1"/>
          </p:cNvSpPr>
          <p:nvPr/>
        </p:nvSpPr>
        <p:spPr bwMode="auto">
          <a:xfrm>
            <a:off x="465138" y="1127125"/>
            <a:ext cx="8081962" cy="4894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buFont typeface="Arial" panose="020B0604020202020204" pitchFamily="34" charset="0"/>
              <a:buChar char="•"/>
            </a:pPr>
            <a:r>
              <a:rPr lang="en-US" altLang="en-US"/>
              <a:t>Community-driven (and community led) education and outreach is strongly relevant, even in our increasingly social media driven world </a:t>
            </a:r>
          </a:p>
          <a:p>
            <a:pPr>
              <a:buFont typeface="Arial" panose="020B0604020202020204" pitchFamily="34" charset="0"/>
              <a:buChar char="•"/>
            </a:pPr>
            <a:r>
              <a:rPr lang="en-US" altLang="en-US"/>
              <a:t>Physical space still matters </a:t>
            </a:r>
          </a:p>
          <a:p>
            <a:pPr>
              <a:buFont typeface="Arial" panose="020B0604020202020204" pitchFamily="34" charset="0"/>
              <a:buChar char="•"/>
            </a:pPr>
            <a:r>
              <a:rPr lang="en-US" altLang="en-US"/>
              <a:t>RIDING together still matters</a:t>
            </a:r>
          </a:p>
          <a:p>
            <a:pPr>
              <a:buFont typeface="Arial" panose="020B0604020202020204" pitchFamily="34" charset="0"/>
              <a:buChar char="•"/>
            </a:pPr>
            <a:r>
              <a:rPr lang="en-US" altLang="en-US"/>
              <a:t>Partnerships and access to local government leaders enhance networks and social capital in communities </a:t>
            </a:r>
          </a:p>
          <a:p>
            <a:pPr>
              <a:buFont typeface="Arial" panose="020B0604020202020204" pitchFamily="34" charset="0"/>
              <a:buChar char="•"/>
            </a:pPr>
            <a:r>
              <a:rPr lang="en-US" altLang="en-US"/>
              <a:t>There is value in an explicit equity focus in organizational mission/vision and strategy development </a:t>
            </a:r>
            <a:r>
              <a:rPr lang="en-US" altLang="en-US" i="1" u="sng"/>
              <a:t>and program delivery </a:t>
            </a:r>
          </a:p>
          <a:p>
            <a:pPr>
              <a:buFont typeface="Arial" panose="020B0604020202020204" pitchFamily="34" charset="0"/>
              <a:buChar char="•"/>
            </a:pPr>
            <a:r>
              <a:rPr lang="en-US" altLang="en-US"/>
              <a:t>Outside funders are interested in piloting easy to replicate, educational campaigns and events (Dollar Campaign, Pedal to Porch)</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e 1"/>
          <p:cNvSpPr>
            <a:spLocks noGrp="1"/>
          </p:cNvSpPr>
          <p:nvPr>
            <p:ph type="title"/>
          </p:nvPr>
        </p:nvSpPr>
        <p:spPr bwMode="auto">
          <a:xfrm>
            <a:off x="0" y="31750"/>
            <a:ext cx="9144000" cy="8080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z="3600" b="1" smtClean="0">
                <a:solidFill>
                  <a:schemeClr val="bg1"/>
                </a:solidFill>
              </a:rPr>
              <a:t>Equity</a:t>
            </a:r>
          </a:p>
        </p:txBody>
      </p:sp>
      <p:sp>
        <p:nvSpPr>
          <p:cNvPr id="4" name="Content Placeholder 17"/>
          <p:cNvSpPr>
            <a:spLocks noGrp="1"/>
          </p:cNvSpPr>
          <p:nvPr>
            <p:ph sz="half" idx="1"/>
          </p:nvPr>
        </p:nvSpPr>
        <p:spPr>
          <a:xfrm>
            <a:off x="133350" y="1727200"/>
            <a:ext cx="8640763" cy="2349500"/>
          </a:xfrm>
          <a:solidFill>
            <a:schemeClr val="bg1">
              <a:lumMod val="95000"/>
              <a:alpha val="51000"/>
            </a:schemeClr>
          </a:solidFill>
        </p:spPr>
        <p:txBody>
          <a:bodyPr/>
          <a:lstStyle/>
          <a:p>
            <a:pPr algn="ctr" eaLnBrk="1" hangingPunct="1">
              <a:buFontTx/>
              <a:buNone/>
            </a:pPr>
            <a:r>
              <a:rPr lang="en-US" altLang="en-US" b="1" smtClean="0"/>
              <a:t>Planners:</a:t>
            </a:r>
          </a:p>
          <a:p>
            <a:pPr algn="ctr" eaLnBrk="1" hangingPunct="1">
              <a:buFontTx/>
              <a:buNone/>
            </a:pPr>
            <a:r>
              <a:rPr lang="en-US" altLang="en-US" b="1" smtClean="0"/>
              <a:t>“…professionals that work to improve the welfare of people and their communities by creating more convenient, </a:t>
            </a:r>
            <a:r>
              <a:rPr lang="en-US" altLang="en-US" b="1" smtClean="0">
                <a:solidFill>
                  <a:srgbClr val="FF0000"/>
                </a:solidFill>
              </a:rPr>
              <a:t>equitable</a:t>
            </a:r>
            <a:r>
              <a:rPr lang="en-US" altLang="en-US" b="1" smtClean="0"/>
              <a:t>, healthful, efficient, and attractive places for present and future generations”—APA</a:t>
            </a: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title"/>
          </p:nvPr>
        </p:nvSpPr>
        <p:spPr bwMode="auto">
          <a:xfrm>
            <a:off x="0" y="31750"/>
            <a:ext cx="8229600" cy="8080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eaLnBrk="1" hangingPunct="1"/>
            <a:r>
              <a:rPr lang="en-US" altLang="en-US" b="1" smtClean="0">
                <a:solidFill>
                  <a:srgbClr val="FFFFFF"/>
                </a:solidFill>
              </a:rPr>
              <a:t>Case Studies</a:t>
            </a:r>
          </a:p>
        </p:txBody>
      </p:sp>
      <p:sp>
        <p:nvSpPr>
          <p:cNvPr id="2" name="Content Placeholder 1"/>
          <p:cNvSpPr>
            <a:spLocks noGrp="1"/>
          </p:cNvSpPr>
          <p:nvPr>
            <p:ph idx="1"/>
          </p:nvPr>
        </p:nvSpPr>
        <p:spPr>
          <a:xfrm>
            <a:off x="315913" y="941388"/>
            <a:ext cx="8229600" cy="4533900"/>
          </a:xfrm>
        </p:spPr>
        <p:txBody>
          <a:bodyPr/>
          <a:lstStyle/>
          <a:p>
            <a:pPr marL="0" indent="0">
              <a:buFontTx/>
              <a:buNone/>
            </a:pPr>
            <a:endParaRPr lang="en-US" altLang="en-US" smtClean="0"/>
          </a:p>
          <a:p>
            <a:pPr marL="0" indent="0">
              <a:buFontTx/>
              <a:buNone/>
            </a:pPr>
            <a:r>
              <a:rPr lang="en-US" altLang="en-US" sz="2400" b="1" smtClean="0">
                <a:solidFill>
                  <a:srgbClr val="FF0000"/>
                </a:solidFill>
              </a:rPr>
              <a:t>Brick City Bike Collective – Newark, NJ</a:t>
            </a:r>
          </a:p>
          <a:p>
            <a:pPr marL="0" indent="0"/>
            <a:r>
              <a:rPr lang="en-US" altLang="en-US" u="sng" smtClean="0"/>
              <a:t>L</a:t>
            </a:r>
            <a:r>
              <a:rPr lang="en-US" altLang="en-US" i="1" u="sng" smtClean="0"/>
              <a:t>ocal advocacy and bicycle education - </a:t>
            </a:r>
            <a:r>
              <a:rPr lang="en-US" altLang="en-US" smtClean="0"/>
              <a:t>“Making Newark streets safer and more welcoming for bicyclists”</a:t>
            </a:r>
          </a:p>
          <a:p>
            <a:pPr marL="0" indent="0">
              <a:buFontTx/>
              <a:buNone/>
            </a:pPr>
            <a:r>
              <a:rPr lang="en-US" altLang="en-US" sz="2400" b="1" smtClean="0">
                <a:solidFill>
                  <a:srgbClr val="FF0000"/>
                </a:solidFill>
              </a:rPr>
              <a:t>Girls on Bikes – Newark, NJ</a:t>
            </a:r>
          </a:p>
          <a:p>
            <a:pPr marL="0" indent="0"/>
            <a:r>
              <a:rPr lang="en-US" altLang="en-US" i="1" u="sng" smtClean="0"/>
              <a:t>Women, equity, and cultural frames - </a:t>
            </a:r>
            <a:r>
              <a:rPr lang="en-US" altLang="en-US" smtClean="0"/>
              <a:t>“Creating a Culture of Unstoppable Women”</a:t>
            </a:r>
          </a:p>
          <a:p>
            <a:pPr marL="0" indent="0">
              <a:buFontTx/>
              <a:buNone/>
            </a:pPr>
            <a:r>
              <a:rPr lang="en-US" altLang="en-US" sz="2400" b="1" smtClean="0">
                <a:solidFill>
                  <a:srgbClr val="FF0000"/>
                </a:solidFill>
              </a:rPr>
              <a:t>D&amp;R Greenway Land Trust – Trenton, NJ</a:t>
            </a:r>
          </a:p>
          <a:p>
            <a:pPr marL="0" indent="0"/>
            <a:r>
              <a:rPr lang="en-US" altLang="en-US" i="1" u="sng" smtClean="0"/>
              <a:t>“This Dollar May Save Your Life” Campaign – </a:t>
            </a:r>
            <a:r>
              <a:rPr lang="en-US" altLang="en-US" i="1" smtClean="0"/>
              <a:t>bicycle safety education campaign </a:t>
            </a:r>
            <a:endParaRPr lang="en-US" altLang="en-US" smtClean="0"/>
          </a:p>
          <a:p>
            <a:pPr marL="0" indent="0">
              <a:buFontTx/>
              <a:buNone/>
            </a:pPr>
            <a:r>
              <a:rPr lang="en-US" altLang="en-US" sz="2400" b="1" smtClean="0">
                <a:solidFill>
                  <a:srgbClr val="FF0000"/>
                </a:solidFill>
              </a:rPr>
              <a:t>Urban Bike Project – Wilmington, DE</a:t>
            </a:r>
          </a:p>
          <a:p>
            <a:pPr marL="0" indent="0"/>
            <a:r>
              <a:rPr lang="en-US" altLang="en-US" i="1" u="sng" smtClean="0"/>
              <a:t>Local advocacy organization with strong explicit equity focus</a:t>
            </a:r>
            <a:endParaRPr lang="en-US" altLang="en-US" smtClean="0"/>
          </a:p>
          <a:p>
            <a:pPr marL="0" indent="0">
              <a:buFontTx/>
              <a:buNone/>
            </a:pPr>
            <a:endParaRPr lang="en-US" altLang="en-US"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bwMode="auto">
          <a:xfrm>
            <a:off x="0" y="31750"/>
            <a:ext cx="8229600" cy="8080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eaLnBrk="1" hangingPunct="1"/>
            <a:r>
              <a:rPr lang="en-US" altLang="en-US" b="1" smtClean="0">
                <a:solidFill>
                  <a:srgbClr val="FFFFFF"/>
                </a:solidFill>
              </a:rPr>
              <a:t>Brick City Bike Collective</a:t>
            </a:r>
          </a:p>
        </p:txBody>
      </p:sp>
      <p:sp>
        <p:nvSpPr>
          <p:cNvPr id="2" name="TextBox 1"/>
          <p:cNvSpPr txBox="1"/>
          <p:nvPr/>
        </p:nvSpPr>
        <p:spPr>
          <a:xfrm>
            <a:off x="123825" y="900113"/>
            <a:ext cx="4356100" cy="4892675"/>
          </a:xfrm>
          <a:prstGeom prst="rect">
            <a:avLst/>
          </a:prstGeom>
          <a:noFill/>
        </p:spPr>
        <p:txBody>
          <a:bodyPr>
            <a:spAutoFit/>
          </a:bodyPr>
          <a:lstStyle/>
          <a:p>
            <a:pPr marL="342900" indent="-342900">
              <a:buFont typeface="Arial"/>
              <a:buChar char="•"/>
              <a:defRPr/>
            </a:pPr>
            <a:r>
              <a:rPr lang="en-US" dirty="0">
                <a:latin typeface="Arial" charset="0"/>
                <a:ea typeface="MS PGothic" charset="0"/>
                <a:cs typeface="MS PGothic" charset="0"/>
              </a:rPr>
              <a:t>To make Newark streets safer and more welcoming for bicyclists by promoting additional bicycle infrastructure and a connected network, educating the city and citizens on cycling issues, and assisting with group rides.</a:t>
            </a:r>
          </a:p>
          <a:p>
            <a:pPr marL="342900" indent="-342900">
              <a:buFont typeface="Arial"/>
              <a:buChar char="•"/>
              <a:defRPr/>
            </a:pPr>
            <a:r>
              <a:rPr lang="en-US" dirty="0">
                <a:latin typeface="Arial" charset="0"/>
                <a:ea typeface="MS PGothic" charset="0"/>
                <a:cs typeface="MS PGothic" charset="0"/>
              </a:rPr>
              <a:t>Tour de Newark</a:t>
            </a:r>
          </a:p>
          <a:p>
            <a:pPr marL="342900" indent="-342900">
              <a:buFont typeface="Arial"/>
              <a:buChar char="•"/>
              <a:defRPr/>
            </a:pPr>
            <a:r>
              <a:rPr lang="en-US" dirty="0">
                <a:latin typeface="Arial" charset="0"/>
                <a:ea typeface="MS PGothic" charset="0"/>
                <a:cs typeface="MS PGothic" charset="0"/>
              </a:rPr>
              <a:t>Cherry Blossom Bike Ride</a:t>
            </a:r>
          </a:p>
          <a:p>
            <a:pPr>
              <a:defRPr/>
            </a:pPr>
            <a:endParaRPr lang="en-US" dirty="0">
              <a:latin typeface="Arial" charset="0"/>
              <a:ea typeface="MS PGothic" charset="0"/>
              <a:cs typeface="MS PGothic" charset="0"/>
            </a:endParaRPr>
          </a:p>
        </p:txBody>
      </p:sp>
      <p:pic>
        <p:nvPicPr>
          <p:cNvPr id="16387" name="Picture 6" descr="C:\Users\Aimee\Pictures\2016 BCBC Bike Ride.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92613" y="741363"/>
            <a:ext cx="4751387" cy="396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title"/>
          </p:nvPr>
        </p:nvSpPr>
        <p:spPr bwMode="auto">
          <a:xfrm>
            <a:off x="0" y="31750"/>
            <a:ext cx="8229600" cy="8080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eaLnBrk="1" hangingPunct="1"/>
            <a:r>
              <a:rPr lang="en-US" altLang="en-US" b="1" smtClean="0">
                <a:solidFill>
                  <a:srgbClr val="FFFFFF"/>
                </a:solidFill>
              </a:rPr>
              <a:t>Brick City Bike Collective</a:t>
            </a:r>
          </a:p>
        </p:txBody>
      </p:sp>
      <p:sp>
        <p:nvSpPr>
          <p:cNvPr id="18434" name="TextBox 1"/>
          <p:cNvSpPr txBox="1">
            <a:spLocks noChangeArrowheads="1"/>
          </p:cNvSpPr>
          <p:nvPr/>
        </p:nvSpPr>
        <p:spPr bwMode="auto">
          <a:xfrm>
            <a:off x="123825" y="900113"/>
            <a:ext cx="800735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buFont typeface="Arial" panose="020B0604020202020204" pitchFamily="34" charset="0"/>
              <a:buChar char="•"/>
            </a:pPr>
            <a:r>
              <a:rPr lang="en-US" altLang="en-US"/>
              <a:t>More active in prior years when it was working with the Boys and Girls Club bike shop running education programs, repair classes, and a bicycle exchange program.</a:t>
            </a:r>
          </a:p>
          <a:p>
            <a:pPr>
              <a:buFont typeface="Arial" panose="020B0604020202020204" pitchFamily="34" charset="0"/>
              <a:buChar char="•"/>
            </a:pPr>
            <a:r>
              <a:rPr lang="en-US" altLang="en-US"/>
              <a:t>Had use of a building up until late December 2015 (lost to flooding)</a:t>
            </a:r>
          </a:p>
        </p:txBody>
      </p:sp>
      <p:pic>
        <p:nvPicPr>
          <p:cNvPr id="18435" name="Picture 5" descr="Image may contain: one or more people, people riding bicycles, bicycle, tree and outdo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98750" y="2998788"/>
            <a:ext cx="6103938" cy="3246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p:cNvSpPr>
            <a:spLocks noGrp="1"/>
          </p:cNvSpPr>
          <p:nvPr>
            <p:ph type="title"/>
          </p:nvPr>
        </p:nvSpPr>
        <p:spPr bwMode="auto">
          <a:xfrm>
            <a:off x="193675" y="0"/>
            <a:ext cx="8582025" cy="8080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eaLnBrk="1" hangingPunct="1"/>
            <a:r>
              <a:rPr lang="en-US" altLang="en-US" b="1" smtClean="0">
                <a:solidFill>
                  <a:srgbClr val="FFFFFF"/>
                </a:solidFill>
              </a:rPr>
              <a:t>Girls on Bikes...</a:t>
            </a:r>
            <a:r>
              <a:rPr lang="en-US" altLang="en-US" i="1" smtClean="0"/>
              <a:t> </a:t>
            </a:r>
            <a:r>
              <a:rPr lang="en-US" altLang="en-US" i="1" smtClean="0">
                <a:solidFill>
                  <a:schemeClr val="bg1"/>
                </a:solidFill>
              </a:rPr>
              <a:t>“creating a culture of unstoppable women”</a:t>
            </a:r>
            <a:r>
              <a:rPr lang="en-US" altLang="ja-JP" smtClean="0">
                <a:solidFill>
                  <a:schemeClr val="bg1"/>
                </a:solidFill>
              </a:rPr>
              <a:t> </a:t>
            </a:r>
            <a:endParaRPr lang="en-US" altLang="en-US" b="1" smtClean="0">
              <a:solidFill>
                <a:schemeClr val="bg1"/>
              </a:solidFill>
            </a:endParaRPr>
          </a:p>
        </p:txBody>
      </p:sp>
      <p:sp>
        <p:nvSpPr>
          <p:cNvPr id="20482" name="TextBox 1"/>
          <p:cNvSpPr txBox="1">
            <a:spLocks noChangeArrowheads="1"/>
          </p:cNvSpPr>
          <p:nvPr/>
        </p:nvSpPr>
        <p:spPr bwMode="auto">
          <a:xfrm>
            <a:off x="6634163" y="163513"/>
            <a:ext cx="25098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endParaRPr lang="en-US" altLang="en-US" sz="1800">
              <a:solidFill>
                <a:schemeClr val="bg1"/>
              </a:solidFill>
            </a:endParaRPr>
          </a:p>
        </p:txBody>
      </p:sp>
      <p:sp>
        <p:nvSpPr>
          <p:cNvPr id="20483" name="Rectangle 1"/>
          <p:cNvSpPr>
            <a:spLocks noChangeArrowheads="1"/>
          </p:cNvSpPr>
          <p:nvPr/>
        </p:nvSpPr>
        <p:spPr bwMode="auto">
          <a:xfrm>
            <a:off x="307975" y="860425"/>
            <a:ext cx="4416425" cy="489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endParaRPr lang="en-US" altLang="en-US" i="1"/>
          </a:p>
          <a:p>
            <a:r>
              <a:rPr lang="en-US" altLang="en-US" i="1"/>
              <a:t>“It is important that we disintegrate the norm of colored people who are viewed as unfortunate while riding bicycles. Girls on Bikes intends to produce a new benchmark of strong and fearless women ready to conquer the world. By doing so we will continuously increase the power of girls and young women for many generations to come.”</a:t>
            </a:r>
          </a:p>
        </p:txBody>
      </p:sp>
      <p:pic>
        <p:nvPicPr>
          <p:cNvPr id="20484" name="Picture 5" descr="C:\Users\Zachary Zeilman\AppData\Local\Microsoft\Windows\INetCache\Content.Word\Girls-on-Bikes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79963" y="1119188"/>
            <a:ext cx="4364037" cy="408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p:cNvSpPr>
            <a:spLocks noGrp="1"/>
          </p:cNvSpPr>
          <p:nvPr>
            <p:ph type="title"/>
          </p:nvPr>
        </p:nvSpPr>
        <p:spPr bwMode="auto">
          <a:xfrm>
            <a:off x="193675" y="0"/>
            <a:ext cx="8582025" cy="8080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eaLnBrk="1" hangingPunct="1"/>
            <a:r>
              <a:rPr lang="en-US" altLang="en-US" b="1" smtClean="0">
                <a:solidFill>
                  <a:srgbClr val="FFFFFF"/>
                </a:solidFill>
              </a:rPr>
              <a:t>Girls on Bikes...</a:t>
            </a:r>
            <a:r>
              <a:rPr lang="en-US" altLang="en-US" i="1" smtClean="0"/>
              <a:t> </a:t>
            </a:r>
            <a:r>
              <a:rPr lang="en-US" altLang="en-US" i="1" smtClean="0">
                <a:solidFill>
                  <a:schemeClr val="bg1"/>
                </a:solidFill>
              </a:rPr>
              <a:t>“creating a culture of unstoppable women”</a:t>
            </a:r>
            <a:r>
              <a:rPr lang="en-US" altLang="ja-JP" smtClean="0">
                <a:solidFill>
                  <a:schemeClr val="bg1"/>
                </a:solidFill>
              </a:rPr>
              <a:t> </a:t>
            </a:r>
            <a:endParaRPr lang="en-US" altLang="en-US" b="1" smtClean="0">
              <a:solidFill>
                <a:schemeClr val="bg1"/>
              </a:solidFill>
            </a:endParaRPr>
          </a:p>
        </p:txBody>
      </p:sp>
      <p:sp>
        <p:nvSpPr>
          <p:cNvPr id="21506" name="TextBox 1"/>
          <p:cNvSpPr txBox="1">
            <a:spLocks noChangeArrowheads="1"/>
          </p:cNvSpPr>
          <p:nvPr/>
        </p:nvSpPr>
        <p:spPr bwMode="auto">
          <a:xfrm>
            <a:off x="6634163" y="163513"/>
            <a:ext cx="25098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endParaRPr lang="en-US" altLang="en-US" sz="1800">
              <a:solidFill>
                <a:schemeClr val="bg1"/>
              </a:solidFill>
            </a:endParaRPr>
          </a:p>
        </p:txBody>
      </p:sp>
      <p:sp>
        <p:nvSpPr>
          <p:cNvPr id="23556" name="Rectangle 1"/>
          <p:cNvSpPr>
            <a:spLocks noChangeArrowheads="1"/>
          </p:cNvSpPr>
          <p:nvPr/>
        </p:nvSpPr>
        <p:spPr bwMode="auto">
          <a:xfrm>
            <a:off x="334963" y="1173163"/>
            <a:ext cx="4498975" cy="3416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marL="342900" indent="-342900">
              <a:buFont typeface="Arial" charset="0"/>
              <a:buChar char="•"/>
              <a:defRPr/>
            </a:pPr>
            <a:r>
              <a:rPr lang="en-US" dirty="0">
                <a:latin typeface="Arial" charset="0"/>
                <a:ea typeface="MS PGothic" charset="0"/>
                <a:cs typeface="MS PGothic" charset="0"/>
              </a:rPr>
              <a:t>Integrating cycling with fashion</a:t>
            </a:r>
          </a:p>
          <a:p>
            <a:pPr>
              <a:defRPr/>
            </a:pPr>
            <a:endParaRPr lang="en-US" dirty="0">
              <a:latin typeface="Arial" charset="0"/>
              <a:ea typeface="MS PGothic" charset="0"/>
              <a:cs typeface="MS PGothic" charset="0"/>
            </a:endParaRPr>
          </a:p>
          <a:p>
            <a:pPr marL="342900" indent="-342900">
              <a:buFont typeface="Arial" charset="0"/>
              <a:buChar char="•"/>
              <a:defRPr/>
            </a:pPr>
            <a:r>
              <a:rPr lang="en-US" dirty="0">
                <a:latin typeface="Arial" charset="0"/>
                <a:ea typeface="MS PGothic" charset="0"/>
                <a:cs typeface="MS PGothic" charset="0"/>
              </a:rPr>
              <a:t>One of the founders began styling women and then going on bike rides together </a:t>
            </a:r>
            <a:r>
              <a:rPr lang="en-US" i="1" dirty="0">
                <a:latin typeface="Arial" charset="0"/>
                <a:ea typeface="MS PGothic" charset="0"/>
                <a:cs typeface="MS PGothic" charset="0"/>
              </a:rPr>
              <a:t>while having a conversation about what it means for a black girl to be on a bike. </a:t>
            </a:r>
          </a:p>
        </p:txBody>
      </p:sp>
      <p:grpSp>
        <p:nvGrpSpPr>
          <p:cNvPr id="21508" name="Group 5"/>
          <p:cNvGrpSpPr>
            <a:grpSpLocks/>
          </p:cNvGrpSpPr>
          <p:nvPr/>
        </p:nvGrpSpPr>
        <p:grpSpPr bwMode="auto">
          <a:xfrm>
            <a:off x="5045075" y="900113"/>
            <a:ext cx="4098925" cy="4956175"/>
            <a:chOff x="0" y="0"/>
            <a:chExt cx="1972733" cy="2540001"/>
          </a:xfrm>
        </p:grpSpPr>
        <p:pic>
          <p:nvPicPr>
            <p:cNvPr id="21509" name="Picture 6" descr="C:\Users\Zachary Zeilman\AppData\Local\Microsoft\Windows\INetCache\Content.Word\Girls-on-Bikes1.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6933" y="0"/>
              <a:ext cx="1955800" cy="195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0" name="Text Box 9"/>
            <p:cNvSpPr txBox="1">
              <a:spLocks noChangeArrowheads="1"/>
            </p:cNvSpPr>
            <p:nvPr/>
          </p:nvSpPr>
          <p:spPr bwMode="auto">
            <a:xfrm>
              <a:off x="0" y="1955801"/>
              <a:ext cx="1972310" cy="5842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spcAft>
                  <a:spcPts val="1000"/>
                </a:spcAft>
              </a:pPr>
              <a:r>
                <a:rPr lang="en-US" altLang="en-US" sz="900" i="1">
                  <a:solidFill>
                    <a:srgbClr val="44546A"/>
                  </a:solidFill>
                  <a:latin typeface="Calibri" panose="020F0502020204030204" pitchFamily="34" charset="0"/>
                </a:rPr>
                <a:t>Photo shoot image from Girls on Bikes Facebook with model @akuabarbara_ (Source: https://www.facebook.com/girlsonbikess)</a:t>
              </a:r>
            </a:p>
          </p:txBody>
        </p:sp>
      </p:gr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p:cNvSpPr>
            <a:spLocks noGrp="1"/>
          </p:cNvSpPr>
          <p:nvPr>
            <p:ph type="title"/>
          </p:nvPr>
        </p:nvSpPr>
        <p:spPr bwMode="auto">
          <a:xfrm>
            <a:off x="0" y="31750"/>
            <a:ext cx="8229600" cy="8080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eaLnBrk="1" hangingPunct="1"/>
            <a:r>
              <a:rPr lang="en-US" altLang="en-US" b="1" smtClean="0">
                <a:solidFill>
                  <a:srgbClr val="FFFFFF"/>
                </a:solidFill>
              </a:rPr>
              <a:t>Dollar Campaign/D&amp;R Greenway Land Trust</a:t>
            </a:r>
          </a:p>
        </p:txBody>
      </p:sp>
      <p:sp>
        <p:nvSpPr>
          <p:cNvPr id="12" name="Content Placeholder 3"/>
          <p:cNvSpPr>
            <a:spLocks noGrp="1"/>
          </p:cNvSpPr>
          <p:nvPr>
            <p:ph sz="half" idx="1"/>
          </p:nvPr>
        </p:nvSpPr>
        <p:spPr>
          <a:xfrm>
            <a:off x="0" y="6327775"/>
            <a:ext cx="9131300" cy="530225"/>
          </a:xfrm>
        </p:spPr>
        <p:txBody>
          <a:bodyPr/>
          <a:lstStyle/>
          <a:p>
            <a:pPr algn="ctr" eaLnBrk="1" hangingPunct="1">
              <a:buFontTx/>
              <a:buNone/>
            </a:pPr>
            <a:endParaRPr lang="en-US" altLang="en-US" sz="1800" smtClean="0">
              <a:solidFill>
                <a:srgbClr val="FF0000"/>
              </a:solidFill>
            </a:endParaRPr>
          </a:p>
        </p:txBody>
      </p:sp>
      <p:sp>
        <p:nvSpPr>
          <p:cNvPr id="23555" name="TextBox 1"/>
          <p:cNvSpPr txBox="1">
            <a:spLocks noChangeArrowheads="1"/>
          </p:cNvSpPr>
          <p:nvPr/>
        </p:nvSpPr>
        <p:spPr bwMode="auto">
          <a:xfrm>
            <a:off x="6634163" y="163513"/>
            <a:ext cx="25098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endParaRPr lang="en-US" altLang="en-US" sz="1800">
              <a:solidFill>
                <a:schemeClr val="bg1"/>
              </a:solidFill>
            </a:endParaRPr>
          </a:p>
        </p:txBody>
      </p:sp>
      <p:pic>
        <p:nvPicPr>
          <p:cNvPr id="2355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7188" y="1125538"/>
            <a:ext cx="5233987" cy="365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3557" name="Group 5"/>
          <p:cNvGrpSpPr>
            <a:grpSpLocks/>
          </p:cNvGrpSpPr>
          <p:nvPr/>
        </p:nvGrpSpPr>
        <p:grpSpPr bwMode="auto">
          <a:xfrm>
            <a:off x="6207125" y="2584450"/>
            <a:ext cx="2171700" cy="3514725"/>
            <a:chOff x="0" y="0"/>
            <a:chExt cx="1542415" cy="3022177"/>
          </a:xfrm>
        </p:grpSpPr>
        <p:pic>
          <p:nvPicPr>
            <p:cNvPr id="23558" name="Picture 6" descr="C:\Users\Zachary Zeilman\AppData\Local\Microsoft\Windows\INetCache\Content.Word\2.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542415"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9" name="Text Box 4"/>
            <p:cNvSpPr txBox="1">
              <a:spLocks noChangeArrowheads="1"/>
            </p:cNvSpPr>
            <p:nvPr/>
          </p:nvSpPr>
          <p:spPr bwMode="auto">
            <a:xfrm>
              <a:off x="0" y="2573867"/>
              <a:ext cx="1542415" cy="44831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a:spcAft>
                  <a:spcPts val="1000"/>
                </a:spcAft>
              </a:pPr>
              <a:r>
                <a:rPr lang="en-US" altLang="en-US" sz="900" i="1">
                  <a:solidFill>
                    <a:srgbClr val="44546A"/>
                  </a:solidFill>
                  <a:latin typeface="Calibri" panose="020F0502020204030204" pitchFamily="34" charset="0"/>
                </a:rPr>
                <a:t>Bicyclist with the Dollar card (Source: Jay Watson, D&amp;R Greenway Land Trust)</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7" presetClass="entr" presetSubtype="0" fill="hold" grpId="0" nodeType="clickEffect" nodePh="1">
                                  <p:stCondLst>
                                    <p:cond delay="0"/>
                                  </p:stCondLst>
                                  <p:endCondLst>
                                    <p:cond evt="begin" delay="0">
                                      <p:tn val="5"/>
                                    </p:cond>
                                  </p:end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fade">
                                      <p:cBhvr>
                                        <p:cTn id="7" dur="1000"/>
                                        <p:tgtEl>
                                          <p:spTgt spid="12">
                                            <p:txEl>
                                              <p:pRg st="0" end="0"/>
                                            </p:txEl>
                                          </p:spTgt>
                                        </p:tgtEl>
                                      </p:cBhvr>
                                    </p:animEffect>
                                    <p:anim calcmode="lin" valueType="num">
                                      <p:cBhvr>
                                        <p:cTn id="8"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12">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2">
                                            <p:txEl>
                                              <p:pRg st="0" end="0"/>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p:cNvSpPr>
            <a:spLocks noGrp="1"/>
          </p:cNvSpPr>
          <p:nvPr>
            <p:ph type="title"/>
          </p:nvPr>
        </p:nvSpPr>
        <p:spPr bwMode="auto">
          <a:xfrm>
            <a:off x="0" y="31750"/>
            <a:ext cx="8229600" cy="8080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eaLnBrk="1" hangingPunct="1"/>
            <a:r>
              <a:rPr lang="en-US" altLang="en-US" b="1" smtClean="0">
                <a:solidFill>
                  <a:srgbClr val="FFFFFF"/>
                </a:solidFill>
              </a:rPr>
              <a:t>Urban Bike Project </a:t>
            </a:r>
            <a:r>
              <a:rPr lang="mr-IN" altLang="en-US" b="1" smtClean="0">
                <a:solidFill>
                  <a:srgbClr val="FFFFFF"/>
                </a:solidFill>
              </a:rPr>
              <a:t>–</a:t>
            </a:r>
            <a:r>
              <a:rPr lang="en-US" altLang="en-US" b="1" smtClean="0">
                <a:solidFill>
                  <a:srgbClr val="FFFFFF"/>
                </a:solidFill>
              </a:rPr>
              <a:t> Wilmington, DE</a:t>
            </a:r>
          </a:p>
        </p:txBody>
      </p:sp>
      <p:sp>
        <p:nvSpPr>
          <p:cNvPr id="25602" name="TextBox 1"/>
          <p:cNvSpPr txBox="1">
            <a:spLocks noChangeArrowheads="1"/>
          </p:cNvSpPr>
          <p:nvPr/>
        </p:nvSpPr>
        <p:spPr bwMode="auto">
          <a:xfrm>
            <a:off x="6634163" y="163513"/>
            <a:ext cx="25098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endParaRPr lang="en-US" altLang="en-US" sz="1800">
              <a:solidFill>
                <a:schemeClr val="bg1"/>
              </a:solidFill>
            </a:endParaRPr>
          </a:p>
        </p:txBody>
      </p:sp>
      <p:sp>
        <p:nvSpPr>
          <p:cNvPr id="2" name="Rectangle 1"/>
          <p:cNvSpPr/>
          <p:nvPr/>
        </p:nvSpPr>
        <p:spPr>
          <a:xfrm>
            <a:off x="703263" y="1093788"/>
            <a:ext cx="7786687" cy="4154487"/>
          </a:xfrm>
          <a:prstGeom prst="rect">
            <a:avLst/>
          </a:prstGeom>
        </p:spPr>
        <p:txBody>
          <a:bodyPr>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b="1"/>
              <a:t>“Equity and resiliency in community </a:t>
            </a:r>
            <a:r>
              <a:rPr lang="en-US" altLang="en-US"/>
              <a:t>– through an emphasis on serving underserved populations.”</a:t>
            </a:r>
            <a:endParaRPr lang="en-US" altLang="ja-JP"/>
          </a:p>
          <a:p>
            <a:endParaRPr lang="en-US" altLang="en-US"/>
          </a:p>
          <a:p>
            <a:r>
              <a:rPr lang="en-US" altLang="en-US" b="1"/>
              <a:t>Vision</a:t>
            </a:r>
            <a:r>
              <a:rPr lang="en-US" altLang="en-US"/>
              <a:t>:</a:t>
            </a:r>
          </a:p>
          <a:p>
            <a:pPr>
              <a:buFont typeface="Arial" panose="020B0604020202020204" pitchFamily="34" charset="0"/>
              <a:buChar char="•"/>
            </a:pPr>
            <a:r>
              <a:rPr lang="en-US" altLang="en-US"/>
              <a:t>“bicycling is a building block of resilient communities, which means a community that is </a:t>
            </a:r>
            <a:r>
              <a:rPr lang="en-US" altLang="en-US" b="1"/>
              <a:t>connected</a:t>
            </a:r>
            <a:r>
              <a:rPr lang="en-US" altLang="en-US"/>
              <a:t>, that nurtures a </a:t>
            </a:r>
            <a:r>
              <a:rPr lang="en-US" altLang="en-US" b="1"/>
              <a:t>strong social fabric </a:t>
            </a:r>
            <a:r>
              <a:rPr lang="en-US" altLang="en-US"/>
              <a:t>in which residents look out for each other and the built space of the city</a:t>
            </a:r>
          </a:p>
          <a:p>
            <a:endParaRPr lang="en-US" altLang="en-US"/>
          </a:p>
          <a:p>
            <a:pPr>
              <a:buFont typeface="Arial" panose="020B0604020202020204" pitchFamily="34" charset="0"/>
              <a:buChar char="•"/>
            </a:pPr>
            <a:r>
              <a:rPr lang="en-US" altLang="en-US"/>
              <a:t>Bicycling should be </a:t>
            </a:r>
            <a:r>
              <a:rPr lang="en-US" altLang="en-US" b="1"/>
              <a:t>a viable option for people looking to secure and maintain employment </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RU_Template_Verdana_B">
  <a:themeElements>
    <a:clrScheme name="RUTemplate_Verdana_B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RUTemplate_Verdana_B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RUTemplate_Verdana_B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RUTemplate_Verdana_B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RUTemplate_Verdana_B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RUTemplate_Verdana_B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RUTemplate_Verdana_B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RUTemplate_Verdana_B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RUTemplate_Verdana_B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RUTemplate_Verdana_B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RUTemplate_Verdana_B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RUTemplate_Verdana_B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RUTemplate_Verdana_B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11681</TotalTime>
  <Words>824</Words>
  <Application>Microsoft Office PowerPoint</Application>
  <PresentationFormat>On-screen Show (4:3)</PresentationFormat>
  <Paragraphs>95</Paragraphs>
  <Slides>13</Slides>
  <Notes>12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13</vt:i4>
      </vt:variant>
    </vt:vector>
  </HeadingPairs>
  <TitlesOfParts>
    <vt:vector size="22" baseType="lpstr">
      <vt:lpstr>MS PGothic</vt:lpstr>
      <vt:lpstr>Arial</vt:lpstr>
      <vt:lpstr>Arial Narrow</vt:lpstr>
      <vt:lpstr>Calibri</vt:lpstr>
      <vt:lpstr>Mangal</vt:lpstr>
      <vt:lpstr>Tahoma</vt:lpstr>
      <vt:lpstr>Times New Roman</vt:lpstr>
      <vt:lpstr>Verdana</vt:lpstr>
      <vt:lpstr>RU_Template_Verdana_B</vt:lpstr>
      <vt:lpstr>Equity Matters!  Lessons learned from adult bicycling education case studies.</vt:lpstr>
      <vt:lpstr>Equity</vt:lpstr>
      <vt:lpstr>Case Studies</vt:lpstr>
      <vt:lpstr>Brick City Bike Collective</vt:lpstr>
      <vt:lpstr>Brick City Bike Collective</vt:lpstr>
      <vt:lpstr>Girls on Bikes... “creating a culture of unstoppable women” </vt:lpstr>
      <vt:lpstr>Girls on Bikes... “creating a culture of unstoppable women” </vt:lpstr>
      <vt:lpstr>Dollar Campaign/D&amp;R Greenway Land Trust</vt:lpstr>
      <vt:lpstr>Urban Bike Project – Wilmington, DE</vt:lpstr>
      <vt:lpstr>Urban Bike Project – Wilmington, DE</vt:lpstr>
      <vt:lpstr>Urban Bike Project – Wilmington, DE</vt:lpstr>
      <vt:lpstr> Lessons Learned</vt:lpstr>
      <vt:lpstr>Lessons Learned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chbrown</dc:creator>
  <cp:lastModifiedBy>Sophia Pereira</cp:lastModifiedBy>
  <cp:revision>389</cp:revision>
  <dcterms:created xsi:type="dcterms:W3CDTF">2017-01-27T02:16:28Z</dcterms:created>
  <dcterms:modified xsi:type="dcterms:W3CDTF">2022-07-28T15:59:29Z</dcterms:modified>
</cp:coreProperties>
</file>